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4" r:id="rId12"/>
    <p:sldId id="275" r:id="rId13"/>
    <p:sldId id="287" r:id="rId14"/>
    <p:sldId id="276" r:id="rId15"/>
    <p:sldId id="277" r:id="rId16"/>
    <p:sldId id="278" r:id="rId17"/>
    <p:sldId id="279" r:id="rId18"/>
    <p:sldId id="281" r:id="rId19"/>
    <p:sldId id="282" r:id="rId20"/>
    <p:sldId id="283" r:id="rId21"/>
    <p:sldId id="284" r:id="rId22"/>
    <p:sldId id="285" r:id="rId23"/>
    <p:sldId id="286" r:id="rId24"/>
    <p:sldId id="288" r:id="rId25"/>
    <p:sldId id="289" r:id="rId26"/>
    <p:sldId id="291" r:id="rId27"/>
    <p:sldId id="292" r:id="rId28"/>
    <p:sldId id="293" r:id="rId29"/>
    <p:sldId id="294" r:id="rId30"/>
    <p:sldId id="295" r:id="rId31"/>
    <p:sldId id="296" r:id="rId32"/>
    <p:sldId id="298" r:id="rId33"/>
    <p:sldId id="299" r:id="rId34"/>
    <p:sldId id="300" r:id="rId35"/>
    <p:sldId id="301" r:id="rId36"/>
    <p:sldId id="302" r:id="rId37"/>
    <p:sldId id="303" r:id="rId38"/>
    <p:sldId id="304" r:id="rId39"/>
    <p:sldId id="305" r:id="rId40"/>
    <p:sldId id="306" r:id="rId41"/>
    <p:sldId id="307" r:id="rId42"/>
    <p:sldId id="308" r:id="rId43"/>
    <p:sldId id="309" r:id="rId44"/>
    <p:sldId id="310" r:id="rId45"/>
    <p:sldId id="311" r:id="rId46"/>
    <p:sldId id="313" r:id="rId47"/>
    <p:sldId id="314" r:id="rId48"/>
    <p:sldId id="315" r:id="rId49"/>
    <p:sldId id="316" r:id="rId50"/>
    <p:sldId id="317" r:id="rId51"/>
    <p:sldId id="318" r:id="rId52"/>
    <p:sldId id="319" r:id="rId53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FF"/>
    <a:srgbClr val="22274F"/>
    <a:srgbClr val="392351"/>
    <a:srgbClr val="702C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16" autoAdjust="0"/>
    <p:restoredTop sz="94660"/>
  </p:normalViewPr>
  <p:slideViewPr>
    <p:cSldViewPr snapToGrid="0">
      <p:cViewPr varScale="1">
        <p:scale>
          <a:sx n="89" d="100"/>
          <a:sy n="89" d="100"/>
        </p:scale>
        <p:origin x="576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1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hdphoto1.wdp>
</file>

<file path=ppt/media/image1.jpeg>
</file>

<file path=ppt/media/image10.png>
</file>

<file path=ppt/media/image11.png>
</file>

<file path=ppt/media/image13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4693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2089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7171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1763316" y="1923678"/>
            <a:ext cx="5671002" cy="140415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95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257168" indent="0">
              <a:buNone/>
              <a:defRPr/>
            </a:lvl2pPr>
            <a:lvl3pPr marL="514337" indent="0">
              <a:buNone/>
              <a:defRPr/>
            </a:lvl3pPr>
            <a:lvl4pPr marL="771506" indent="0">
              <a:buNone/>
              <a:defRPr/>
            </a:lvl4pPr>
            <a:lvl5pPr marL="1028675" indent="0">
              <a:buNone/>
              <a:defRPr/>
            </a:lvl5pPr>
          </a:lstStyle>
          <a:p>
            <a:pPr lvl="0"/>
            <a:r>
              <a:rPr kumimoji="1" lang="zh-CN" altLang="en-US" dirty="0"/>
              <a:t>演讲主标题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2924705" y="3327834"/>
            <a:ext cx="3294590" cy="4465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257168" indent="0">
              <a:buNone/>
              <a:defRPr/>
            </a:lvl2pPr>
            <a:lvl3pPr marL="514337" indent="0">
              <a:buNone/>
              <a:defRPr/>
            </a:lvl3pPr>
            <a:lvl4pPr marL="771506" indent="0">
              <a:buNone/>
              <a:defRPr/>
            </a:lvl4pPr>
            <a:lvl5pPr marL="1028675" indent="0">
              <a:buNone/>
              <a:defRPr/>
            </a:lvl5pPr>
          </a:lstStyle>
          <a:p>
            <a:pPr lvl="0"/>
            <a:r>
              <a:rPr kumimoji="1" lang="zh-CN" altLang="en-US" dirty="0"/>
              <a:t>（可根据文字量调整文字</a:t>
            </a:r>
            <a:r>
              <a:rPr kumimoji="1" lang="zh-CN" altLang="en-US"/>
              <a:t>大小）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3491657" y="3969248"/>
            <a:ext cx="2160686" cy="37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100">
                <a:solidFill>
                  <a:srgbClr val="00A0E9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/>
              <a:t>演讲人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</p:nvPr>
        </p:nvSpPr>
        <p:spPr>
          <a:xfrm>
            <a:off x="3680872" y="4391575"/>
            <a:ext cx="1782254" cy="45208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50">
                <a:solidFill>
                  <a:srgbClr val="00A0E9"/>
                </a:solidFill>
              </a:defRPr>
            </a:lvl1pPr>
          </a:lstStyle>
          <a:p>
            <a:pPr lvl="0"/>
            <a:r>
              <a:rPr kumimoji="1" lang="en-US" altLang="zh-CN" dirty="0"/>
              <a:t>2017-xx-xx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7009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492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27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628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93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776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843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580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611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5"/>
            <a:ext cx="9144000" cy="5144750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8181343" y="302485"/>
            <a:ext cx="715769" cy="342946"/>
            <a:chOff x="7602223" y="350520"/>
            <a:chExt cx="715769" cy="342946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790" r="50457" b="-1"/>
            <a:stretch/>
          </p:blipFill>
          <p:spPr>
            <a:xfrm>
              <a:off x="7621929" y="350520"/>
              <a:ext cx="696063" cy="175698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411" t="-8430"/>
            <a:stretch/>
          </p:blipFill>
          <p:spPr>
            <a:xfrm>
              <a:off x="7602223" y="502666"/>
              <a:ext cx="710281" cy="190800"/>
            </a:xfrm>
            <a:prstGeom prst="rect">
              <a:avLst/>
            </a:prstGeom>
          </p:spPr>
        </p:pic>
      </p:grpSp>
      <p:cxnSp>
        <p:nvCxnSpPr>
          <p:cNvPr id="8" name="直接连接符 7"/>
          <p:cNvCxnSpPr/>
          <p:nvPr userDrawn="1"/>
        </p:nvCxnSpPr>
        <p:spPr>
          <a:xfrm>
            <a:off x="8122920" y="0"/>
            <a:ext cx="0" cy="645431"/>
          </a:xfrm>
          <a:prstGeom prst="line">
            <a:avLst/>
          </a:prstGeom>
          <a:ln w="1270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75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.bin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4750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648832" y="1518982"/>
            <a:ext cx="7724372" cy="1472574"/>
          </a:xfrm>
        </p:spPr>
        <p:txBody>
          <a:bodyPr/>
          <a:lstStyle/>
          <a:p>
            <a:pPr>
              <a:lnSpc>
                <a:spcPts val="7000"/>
              </a:lnSpc>
            </a:pPr>
            <a:r>
              <a:rPr kumimoji="1"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大数据环境下</a:t>
            </a:r>
            <a:br>
              <a:rPr kumimoji="1"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kumimoji="1"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隐私保护与风险管控技术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3029293" y="4032587"/>
            <a:ext cx="3085413" cy="776480"/>
          </a:xfrm>
        </p:spPr>
        <p:txBody>
          <a:bodyPr/>
          <a:lstStyle/>
          <a:p>
            <a:pPr>
              <a:lnSpc>
                <a:spcPts val="3520"/>
              </a:lnSpc>
            </a:pPr>
            <a:r>
              <a:rPr kumimoji="1" lang="zh-CN" altLang="en-US" sz="2000" dirty="0">
                <a:solidFill>
                  <a:schemeClr val="bg1"/>
                </a:solidFill>
              </a:rPr>
              <a:t>冯登国</a:t>
            </a:r>
            <a:br>
              <a:rPr kumimoji="1" lang="zh-CN" altLang="en-US" sz="2000" dirty="0">
                <a:solidFill>
                  <a:schemeClr val="bg1"/>
                </a:solidFill>
              </a:rPr>
            </a:br>
            <a:r>
              <a:rPr kumimoji="1" lang="zh-CN" altLang="en-US" sz="2000" dirty="0">
                <a:solidFill>
                  <a:schemeClr val="bg1"/>
                </a:solidFill>
              </a:rPr>
              <a:t>中国科学院软件研究所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102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94968" y="252628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挑战</a:t>
            </a:r>
            <a:r>
              <a:rPr lang="en-US" altLang="zh-CN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：隐私信息安全管控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09597" y="771434"/>
            <a:ext cx="7809835" cy="1281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问题：</a:t>
            </a: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用户隐私信息被采集后，数据控制权转移到网络服务商，而其缺乏足够技术手段保证隐私数据的安全存储、受控使用与传播，导致用户隐私数据被非授权使用、传播或滥用</a:t>
            </a:r>
          </a:p>
        </p:txBody>
      </p:sp>
      <p:sp>
        <p:nvSpPr>
          <p:cNvPr id="4" name="TextBox 10"/>
          <p:cNvSpPr txBox="1"/>
          <p:nvPr/>
        </p:nvSpPr>
        <p:spPr>
          <a:xfrm>
            <a:off x="80466" y="2331618"/>
            <a:ext cx="8710993" cy="19236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23900" lvl="1" indent="-368300" fontAlgn="base">
              <a:lnSpc>
                <a:spcPts val="3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密文云存储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可解决机密性问题，但带来性能损失与可用性降低问题；其实际部署应用离不开高效的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密文检索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与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密文计算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技术</a:t>
            </a:r>
          </a:p>
          <a:p>
            <a:pPr marL="723900" lvl="1" indent="-368300" fontAlgn="base">
              <a:lnSpc>
                <a:spcPts val="3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目前厂商普遍缺乏实现基于目的的访问控制能力，盲目开放数据共享服务容易导致用户隐私数据被滥用；需要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基于风险的访问控制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技术，实现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自底向上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的策略挖掘与实施</a:t>
            </a:r>
            <a:endParaRPr lang="en-US" altLang="zh-CN" sz="1800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5251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987"/>
            <a:ext cx="9144000" cy="514221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744274" y="349606"/>
            <a:ext cx="1209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8661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20754" y="2507442"/>
            <a:ext cx="217368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背景与挑战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55493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7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89073" y="2507442"/>
            <a:ext cx="21268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现状与热点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630321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737353" y="2507442"/>
            <a:ext cx="154963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成果简介</a:t>
            </a:r>
          </a:p>
        </p:txBody>
      </p:sp>
      <p:cxnSp>
        <p:nvCxnSpPr>
          <p:cNvPr id="47" name="直接连接符 46"/>
          <p:cNvCxnSpPr/>
          <p:nvPr/>
        </p:nvCxnSpPr>
        <p:spPr>
          <a:xfrm>
            <a:off x="873945" y="2605513"/>
            <a:ext cx="0" cy="313957"/>
          </a:xfrm>
          <a:prstGeom prst="line">
            <a:avLst/>
          </a:prstGeom>
          <a:ln w="1270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050559" y="451755"/>
            <a:ext cx="18421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Contents</a:t>
            </a:r>
            <a:endParaRPr lang="zh-CN" altLang="en-US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945010" y="2596684"/>
            <a:ext cx="2748280" cy="313957"/>
            <a:chOff x="4033705" y="2060763"/>
            <a:chExt cx="2748280" cy="1201819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4033705" y="2060763"/>
              <a:ext cx="0" cy="120181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6781985" y="2060763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itle 1"/>
          <p:cNvSpPr txBox="1">
            <a:spLocks/>
          </p:cNvSpPr>
          <p:nvPr/>
        </p:nvSpPr>
        <p:spPr>
          <a:xfrm>
            <a:off x="491210" y="1364664"/>
            <a:ext cx="4218432" cy="698341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4000" kern="1200" spc="-151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 hangingPunct="0">
              <a:lnSpc>
                <a:spcPct val="12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大数据环境下隐私保护与风险管控技术</a:t>
            </a:r>
            <a:endParaRPr lang="zh-CN" altLang="en-US" sz="2000" noProof="1"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346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636692" y="1223697"/>
            <a:ext cx="4791212" cy="2281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400"/>
              </a:lnSpc>
            </a:pPr>
            <a:r>
              <a:rPr lang="en-US" altLang="zh-CN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身份匿名保护与去匿名化技术</a:t>
            </a:r>
          </a:p>
          <a:p>
            <a:pPr>
              <a:lnSpc>
                <a:spcPts val="4400"/>
              </a:lnSpc>
            </a:pPr>
            <a:r>
              <a:rPr lang="en-US" altLang="zh-CN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敏感信息隐私挖掘与防护技术</a:t>
            </a:r>
          </a:p>
          <a:p>
            <a:pPr>
              <a:lnSpc>
                <a:spcPts val="4400"/>
              </a:lnSpc>
            </a:pPr>
            <a:r>
              <a:rPr lang="en-US" altLang="zh-CN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密文检索与密文计算技术</a:t>
            </a:r>
          </a:p>
          <a:p>
            <a:pPr>
              <a:lnSpc>
                <a:spcPts val="4400"/>
              </a:lnSpc>
            </a:pPr>
            <a:r>
              <a:rPr lang="en-US" altLang="zh-CN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基于风险分析的访问控制技术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720" y="1307919"/>
            <a:ext cx="2267909" cy="2139881"/>
          </a:xfrm>
          <a:prstGeom prst="rect">
            <a:avLst/>
          </a:prstGeom>
        </p:spPr>
      </p:pic>
      <p:sp>
        <p:nvSpPr>
          <p:cNvPr id="7" name="TextBox 12"/>
          <p:cNvSpPr txBox="1"/>
          <p:nvPr/>
        </p:nvSpPr>
        <p:spPr>
          <a:xfrm>
            <a:off x="800265" y="1982014"/>
            <a:ext cx="2256368" cy="5453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eaLnBrk="0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8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四个方面</a:t>
            </a:r>
            <a:endParaRPr lang="en-US" altLang="zh-CN" sz="2800" b="1" noProof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876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885" y="1572326"/>
            <a:ext cx="950340" cy="896691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8466" y="1451656"/>
            <a:ext cx="7809834" cy="1685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</a:p>
          <a:p>
            <a:pPr algn="ctr">
              <a:lnSpc>
                <a:spcPct val="200000"/>
              </a:lnSpc>
            </a:pPr>
            <a:r>
              <a:rPr lang="zh-CN" altLang="en-US" sz="28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身份匿名保护与去匿名化技术</a:t>
            </a:r>
          </a:p>
        </p:txBody>
      </p:sp>
    </p:spTree>
    <p:extLst>
      <p:ext uri="{BB962C8B-B14F-4D97-AF65-F5344CB8AC3E}">
        <p14:creationId xmlns:p14="http://schemas.microsoft.com/office/powerpoint/2010/main" val="373089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1543" y="229562"/>
            <a:ext cx="7707862" cy="1294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大数据场景下，用户数据来源与形式多样化。攻击者可通过综合多个数据源，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链接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相同或近似用户，提升识别匿名用户的可能性</a:t>
            </a:r>
          </a:p>
        </p:txBody>
      </p:sp>
      <p:sp>
        <p:nvSpPr>
          <p:cNvPr id="5" name="TextBox 8"/>
          <p:cNvSpPr txBox="1"/>
          <p:nvPr/>
        </p:nvSpPr>
        <p:spPr>
          <a:xfrm>
            <a:off x="58521" y="1816171"/>
            <a:ext cx="8626443" cy="251145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800100" lvl="1" indent="-342900" algn="just" fontAlgn="base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基于不同数据源的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位置共现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评估函数定义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用户轨迹相似度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，可高度准确地查找合并多个基于位置服务</a:t>
            </a:r>
            <a:r>
              <a:rPr lang="en-US" altLang="zh-CN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(LBS)</a:t>
            </a:r>
            <a:r>
              <a:rPr lang="en-US" altLang="zh-CN" sz="1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APP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中的匿名用户</a:t>
            </a:r>
            <a:endParaRPr lang="en-US" altLang="zh-CN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  <a:p>
            <a:pPr marL="800100" lvl="1" indent="-342900" algn="just" fontAlgn="base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推特文本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信息与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用户轨迹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信息，实现相似用户分组与组内轨迹建模，发现高相似用户</a:t>
            </a:r>
            <a:endParaRPr lang="zh-CN" altLang="en-US" sz="1800" b="1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  <a:p>
            <a:pPr marL="800100" lvl="1" indent="-342900" algn="just" fontAlgn="base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基于社交网络中的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节点属性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和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图结构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定义用户相似度，可发现多个社交网络中的相似用户</a:t>
            </a:r>
            <a:endParaRPr lang="en-US" altLang="zh-CN" sz="2400" b="1" noProof="1">
              <a:solidFill>
                <a:srgbClr val="000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025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09597" y="229562"/>
            <a:ext cx="7809835" cy="1294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由于用户日常活动具有较强规律性，攻击者对用户移动轨迹建模分析，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识别匿名用户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，或实现用户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位置隐私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的推断与预测</a:t>
            </a:r>
            <a:endParaRPr lang="en-US" altLang="zh-CN" sz="24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5" name="TextBox 8"/>
          <p:cNvSpPr txBox="1"/>
          <p:nvPr/>
        </p:nvSpPr>
        <p:spPr>
          <a:xfrm>
            <a:off x="11290" y="2683516"/>
            <a:ext cx="8850488" cy="179741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800100" lvl="1" indent="-342900" algn="just" fontAlgn="base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马尔科夫链（</a:t>
            </a:r>
            <a:r>
              <a:rPr lang="en-US" altLang="zh-CN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MC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）模型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的分析方法：位置停留点之间的转移时序特征</a:t>
            </a:r>
          </a:p>
          <a:p>
            <a:pPr marL="800100" lvl="1" indent="-342900" algn="just" fontAlgn="base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隐马尔可夫（</a:t>
            </a:r>
            <a:r>
              <a:rPr lang="en-US" altLang="zh-CN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HMM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）模型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的分析方法：影响用户位置的隐含态转移特征</a:t>
            </a:r>
          </a:p>
          <a:p>
            <a:pPr marL="800100" lvl="1" indent="-342900" algn="just" fontAlgn="base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混合高斯模型（</a:t>
            </a:r>
            <a:r>
              <a:rPr lang="en-US" altLang="zh-CN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GMM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）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的分析方法：围绕若干中心位置的概率分布特征</a:t>
            </a:r>
          </a:p>
          <a:p>
            <a:pPr marL="800100" lvl="1" indent="-342900" algn="just" fontAlgn="base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</a:t>
            </a:r>
            <a:r>
              <a:rPr lang="en-US" altLang="zh-CN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LDA</a:t>
            </a:r>
            <a:r>
              <a:rPr lang="zh-CN" altLang="en-US" sz="18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主题模型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的分析方法：学习每个用户的位置主题向量</a:t>
            </a:r>
          </a:p>
        </p:txBody>
      </p:sp>
      <p:sp>
        <p:nvSpPr>
          <p:cNvPr id="7" name="文本框 2"/>
          <p:cNvSpPr txBox="1"/>
          <p:nvPr/>
        </p:nvSpPr>
        <p:spPr>
          <a:xfrm>
            <a:off x="315240" y="1488284"/>
            <a:ext cx="7809835" cy="883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不仅能挖掘用户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外在特征模式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，还能发现其更稳定的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潜在行为模式</a:t>
            </a:r>
          </a:p>
        </p:txBody>
      </p:sp>
    </p:spTree>
    <p:extLst>
      <p:ext uri="{BB962C8B-B14F-4D97-AF65-F5344CB8AC3E}">
        <p14:creationId xmlns:p14="http://schemas.microsoft.com/office/powerpoint/2010/main" val="758772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09596" y="229565"/>
            <a:ext cx="7809835" cy="1294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此外，经过深度神经网络（</a:t>
            </a:r>
            <a:r>
              <a:rPr lang="en-US" altLang="zh-CN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DNN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）训练，轨迹的深度学习表示可实现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匿名轨迹重识别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，进一步实现用户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位置隐私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的推断与预测</a:t>
            </a:r>
          </a:p>
        </p:txBody>
      </p:sp>
      <p:sp>
        <p:nvSpPr>
          <p:cNvPr id="5" name="TextBox 8"/>
          <p:cNvSpPr txBox="1"/>
          <p:nvPr/>
        </p:nvSpPr>
        <p:spPr>
          <a:xfrm>
            <a:off x="146756" y="2218496"/>
            <a:ext cx="8568266" cy="214212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755650" lvl="1" indent="-405130" algn="just" eaLnBrk="0" hangingPunct="0">
              <a:lnSpc>
                <a:spcPct val="14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</a:t>
            </a:r>
            <a:r>
              <a:rPr lang="en-US" altLang="zh-CN" sz="1800" b="1" dirty="0" err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循环神经网络（RNN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）、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长短期记忆（</a:t>
            </a:r>
            <a:r>
              <a:rPr lang="en-US" altLang="zh-CN" sz="1800" b="1" dirty="0" err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LSTM:long-short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 </a:t>
            </a:r>
            <a:r>
              <a:rPr lang="en-US" altLang="zh-CN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term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 </a:t>
            </a:r>
            <a:r>
              <a:rPr lang="en-US" altLang="zh-CN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memory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）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等模型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可以学习出位置停留点之间的转移时序特征，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能够从社交网络的匿名轨迹中提取出</a:t>
            </a:r>
            <a:r>
              <a:rPr lang="en-US" altLang="zh-CN" sz="18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用户标识</a:t>
            </a:r>
            <a:endParaRPr lang="en-US" altLang="zh-CN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755650" lvl="1" indent="-405130" algn="just" eaLnBrk="0" hangingPunct="0">
              <a:lnSpc>
                <a:spcPct val="14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变分自编码器模型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的轨迹深度学习，可以学习出影响用户位置分布的隐含态</a:t>
            </a:r>
            <a:endParaRPr lang="zh-CN" altLang="en-US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6711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09597" y="229562"/>
            <a:ext cx="7809835" cy="1733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随着攻击者能力迅速增长，</a:t>
            </a:r>
            <a:r>
              <a:rPr lang="en-US" altLang="zh-CN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K-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匿名技术体系局限性日益凸显，基于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差分隐私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的方法受到更多关注，差分隐私保护提供一种不限定攻击者能力，且能严格证明其安全性的隐私保护框架</a:t>
            </a:r>
            <a:endParaRPr lang="zh-CN" altLang="en-US" sz="20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5" name="TextBox 8"/>
          <p:cNvSpPr txBox="1"/>
          <p:nvPr/>
        </p:nvSpPr>
        <p:spPr>
          <a:xfrm>
            <a:off x="79022" y="2586247"/>
            <a:ext cx="8627976" cy="194822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698500" lvl="1" indent="-342900" eaLnBrk="0" fontAlgn="base" hangingPunct="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在这种模式中，用户数据被采集后集中进行随机化处理，即使攻击者已掌握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除了攻击目标之外的其他所有记录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信息，仍无法获得该攻击目标的确切信息</a:t>
            </a:r>
          </a:p>
          <a:p>
            <a:pPr marL="698500" lvl="1" indent="-342900" eaLnBrk="0" fontAlgn="base" hangingPunct="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初期仅应用于（数据库）线性查询与数据发布场景，后逐渐扩展服务于TOP-K频繁模式挖掘、决策树、聚类、支持向量机等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机器学习算法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，以及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用户位置与轨迹数据发布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等多样化应用场景</a:t>
            </a:r>
            <a:endParaRPr lang="zh-CN" altLang="en-US" sz="1800" b="1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文本框 2"/>
          <p:cNvSpPr txBox="1"/>
          <p:nvPr/>
        </p:nvSpPr>
        <p:spPr>
          <a:xfrm>
            <a:off x="309597" y="2092247"/>
            <a:ext cx="7809835" cy="441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集中式差分隐私保护</a:t>
            </a:r>
          </a:p>
        </p:txBody>
      </p:sp>
    </p:spTree>
    <p:extLst>
      <p:ext uri="{BB962C8B-B14F-4D97-AF65-F5344CB8AC3E}">
        <p14:creationId xmlns:p14="http://schemas.microsoft.com/office/powerpoint/2010/main" val="1011883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43464" y="899130"/>
            <a:ext cx="7809835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本地差分隐私保护</a:t>
            </a:r>
          </a:p>
        </p:txBody>
      </p:sp>
      <p:sp>
        <p:nvSpPr>
          <p:cNvPr id="5" name="TextBox 8"/>
          <p:cNvSpPr txBox="1"/>
          <p:nvPr/>
        </p:nvSpPr>
        <p:spPr>
          <a:xfrm>
            <a:off x="101600" y="1885249"/>
            <a:ext cx="8616687" cy="194822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698500" lvl="1" indent="-342900" algn="just" eaLnBrk="0" hangingPunct="0">
              <a:lnSpc>
                <a:spcPts val="28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用户数据在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本地随机化处理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后再被采集，拥有任意背景知识的攻击者无法根据扰动后的单个用户数据，推测用户的原始数据，典型的协议包括</a:t>
            </a:r>
            <a:r>
              <a:rPr lang="en-US" altLang="zh-CN" sz="18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Rappor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协议、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SH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协议、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Piecewise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协议等，分别用于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频率统计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与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均值计算</a:t>
            </a:r>
          </a:p>
          <a:p>
            <a:pPr marL="698500" lvl="1" indent="-342900" algn="just" eaLnBrk="0" hangingPunct="0">
              <a:lnSpc>
                <a:spcPts val="28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2014年，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谷歌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在Chrome中采用本地差分隐私算法（Rappor协议）收集用户行为数据，包括用户任务管理器中的进程和浏览过的网站等</a:t>
            </a:r>
            <a:endParaRPr lang="zh-CN" altLang="en-US" sz="1800" b="1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5157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43464" y="866529"/>
            <a:ext cx="7809835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本地差分隐私保护（续）</a:t>
            </a:r>
          </a:p>
        </p:txBody>
      </p:sp>
      <p:sp>
        <p:nvSpPr>
          <p:cNvPr id="5" name="TextBox 8"/>
          <p:cNvSpPr txBox="1"/>
          <p:nvPr/>
        </p:nvSpPr>
        <p:spPr>
          <a:xfrm>
            <a:off x="90311" y="1935710"/>
            <a:ext cx="8627976" cy="194822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698500" lvl="1" indent="-342900" algn="just" hangingPunct="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2016年，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苹果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宣布开始在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iOS数据收集行为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中对行为统计数据应用差分隐私算法，统计数据包括QuickType键盘常用词和emoj</a:t>
            </a:r>
            <a:r>
              <a:rPr lang="en-US" altLang="zh-CN" sz="18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i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表情频繁程度等。尽管统计结果引入误差，但当数据量足够大时，仍然能在完成数据分析的同时保障用户隐私安全</a:t>
            </a:r>
            <a:endParaRPr lang="zh-CN" altLang="en-US" sz="1800" b="1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698500" lvl="1" indent="-342900" algn="just" eaLnBrk="0" hangingPunct="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2017年，苹果基于差分隐私技术收集手机上的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健康数据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（如运动，步数等）</a:t>
            </a:r>
          </a:p>
        </p:txBody>
      </p:sp>
    </p:spTree>
    <p:extLst>
      <p:ext uri="{BB962C8B-B14F-4D97-AF65-F5344CB8AC3E}">
        <p14:creationId xmlns:p14="http://schemas.microsoft.com/office/powerpoint/2010/main" val="174960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3"/>
            <a:ext cx="9144000" cy="514221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744274" y="349606"/>
            <a:ext cx="1209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8661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20754" y="2507442"/>
            <a:ext cx="217368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背景与挑战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55493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89073" y="2507442"/>
            <a:ext cx="21268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现状与热点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630321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737353" y="2507442"/>
            <a:ext cx="154963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成果简介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873945" y="2605513"/>
            <a:ext cx="5816600" cy="313957"/>
            <a:chOff x="965385" y="2060763"/>
            <a:chExt cx="5816600" cy="1201819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965385" y="2060763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>
              <a:off x="4033705" y="2060763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6781985" y="2060763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050559" y="451755"/>
            <a:ext cx="18421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Contents</a:t>
            </a:r>
            <a:endParaRPr lang="zh-CN" altLang="en-US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57357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720" y="1307919"/>
            <a:ext cx="2267909" cy="2139881"/>
          </a:xfrm>
          <a:prstGeom prst="rect">
            <a:avLst/>
          </a:prstGeom>
        </p:spPr>
      </p:pic>
      <p:sp>
        <p:nvSpPr>
          <p:cNvPr id="7" name="TextBox 12"/>
          <p:cNvSpPr txBox="1"/>
          <p:nvPr/>
        </p:nvSpPr>
        <p:spPr>
          <a:xfrm>
            <a:off x="987666" y="2009092"/>
            <a:ext cx="201168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eaLnBrk="0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8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现状小结</a:t>
            </a:r>
            <a:endParaRPr lang="en-US" altLang="zh-CN" sz="2800" b="1" noProof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154642" y="1202682"/>
            <a:ext cx="5607439" cy="2390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45135" lvl="1" indent="-405130" algn="just" hangingPunct="0">
              <a:lnSpc>
                <a:spcPts val="36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去匿名化不断涌现新技术新方法，基于</a:t>
            </a: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K-匿名技术体系的</a:t>
            </a: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隐私保护方法</a:t>
            </a: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局限性日益凸显，基于差分隐私的保护方法受到更多关注</a:t>
            </a:r>
            <a:endParaRPr lang="zh-CN" altLang="en-US" sz="2000" b="1" noProof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  <a:p>
            <a:pPr marL="445135" lvl="0" indent="-405130" algn="just" eaLnBrk="0" hangingPunct="0">
              <a:lnSpc>
                <a:spcPts val="36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本地差分隐私保护方法可实现数据的安全采集，但算法可用性仍有很大提升空间</a:t>
            </a:r>
            <a:endParaRPr lang="zh-CN" altLang="en-US" sz="2000" b="1" noProof="1">
              <a:solidFill>
                <a:srgbClr val="000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09598" y="240073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身份匿名保护与去匿名化技术</a:t>
            </a:r>
          </a:p>
        </p:txBody>
      </p:sp>
    </p:spTree>
    <p:extLst>
      <p:ext uri="{BB962C8B-B14F-4D97-AF65-F5344CB8AC3E}">
        <p14:creationId xmlns:p14="http://schemas.microsoft.com/office/powerpoint/2010/main" val="24085186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720" y="1307919"/>
            <a:ext cx="2267909" cy="2139881"/>
          </a:xfrm>
          <a:prstGeom prst="rect">
            <a:avLst/>
          </a:prstGeom>
        </p:spPr>
      </p:pic>
      <p:sp>
        <p:nvSpPr>
          <p:cNvPr id="7" name="TextBox 12"/>
          <p:cNvSpPr txBox="1"/>
          <p:nvPr/>
        </p:nvSpPr>
        <p:spPr>
          <a:xfrm>
            <a:off x="958834" y="1983389"/>
            <a:ext cx="201168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eaLnBrk="0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8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研究热点</a:t>
            </a:r>
            <a:endParaRPr lang="en-US" altLang="zh-CN" sz="2800" b="1" noProof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154642" y="1671512"/>
            <a:ext cx="5607439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12800" lvl="1" indent="-457200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基于多源异构数据集的匿名保护技术</a:t>
            </a:r>
          </a:p>
          <a:p>
            <a:pPr marL="812800" lvl="1" indent="-457200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面向位置轨迹分析的匿名保护技术</a:t>
            </a:r>
          </a:p>
          <a:p>
            <a:pPr marL="812800" lvl="1" indent="-457200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本地差分隐私保护技术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09598" y="251362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身份匿名保护与去匿名化技术</a:t>
            </a:r>
          </a:p>
        </p:txBody>
      </p:sp>
    </p:spTree>
    <p:extLst>
      <p:ext uri="{BB962C8B-B14F-4D97-AF65-F5344CB8AC3E}">
        <p14:creationId xmlns:p14="http://schemas.microsoft.com/office/powerpoint/2010/main" val="24306243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885" y="1572326"/>
            <a:ext cx="950340" cy="896691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8466" y="1451656"/>
            <a:ext cx="7809834" cy="1685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</a:p>
          <a:p>
            <a:pPr algn="ctr">
              <a:lnSpc>
                <a:spcPct val="200000"/>
              </a:lnSpc>
            </a:pPr>
            <a:r>
              <a:rPr lang="zh-CN" altLang="en-US" sz="28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敏感信息隐私挖掘与防护技术</a:t>
            </a:r>
          </a:p>
        </p:txBody>
      </p:sp>
    </p:spTree>
    <p:extLst>
      <p:ext uri="{BB962C8B-B14F-4D97-AF65-F5344CB8AC3E}">
        <p14:creationId xmlns:p14="http://schemas.microsoft.com/office/powerpoint/2010/main" val="16051392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72533" y="229562"/>
            <a:ext cx="7724321" cy="2114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社交网络服务商致力于分析用户的偏好、向用户推荐朋友，保持社交群体的活跃和黏性。而攻击者可采用类似技术，根据攻击目标现有的社交关系和其他属性特征，对用户的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敏感社交关系、敏感属性、位置与轨迹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进行分析与预测</a:t>
            </a:r>
          </a:p>
        </p:txBody>
      </p:sp>
      <p:sp>
        <p:nvSpPr>
          <p:cNvPr id="6" name="椭圆 5"/>
          <p:cNvSpPr/>
          <p:nvPr/>
        </p:nvSpPr>
        <p:spPr>
          <a:xfrm>
            <a:off x="7157409" y="2990152"/>
            <a:ext cx="736600" cy="73590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algn="ctr" fontAlgn="base"/>
            <a:endParaRPr lang="zh-CN" altLang="en-US" strike="noStrike" noProof="1">
              <a:solidFill>
                <a:schemeClr val="tx1"/>
              </a:solidFill>
              <a:sym typeface="Arial" panose="020B060402020202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290009" y="2934589"/>
            <a:ext cx="736600" cy="73590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algn="ctr" fontAlgn="base"/>
            <a:endParaRPr lang="zh-CN" altLang="en-US" strike="noStrike" noProof="1">
              <a:solidFill>
                <a:schemeClr val="tx1"/>
              </a:solidFill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40100" y="3692970"/>
            <a:ext cx="2776612" cy="521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zh-CN" altLang="en-US" sz="2000" b="1" strike="noStrike" noProof="1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社交关系隐私</a:t>
            </a:r>
          </a:p>
        </p:txBody>
      </p:sp>
      <p:sp>
        <p:nvSpPr>
          <p:cNvPr id="9" name="KSO_Shape"/>
          <p:cNvSpPr/>
          <p:nvPr/>
        </p:nvSpPr>
        <p:spPr>
          <a:xfrm>
            <a:off x="1448759" y="3226993"/>
            <a:ext cx="477838" cy="370489"/>
          </a:xfrm>
          <a:custGeom>
            <a:avLst/>
            <a:gdLst/>
            <a:ahLst/>
            <a:cxnLst/>
            <a:rect l="l" t="t" r="r" b="b"/>
            <a:pathLst>
              <a:path w="1690322" h="1152128">
                <a:moveTo>
                  <a:pt x="826556" y="1149986"/>
                </a:moveTo>
                <a:lnTo>
                  <a:pt x="889752" y="1149986"/>
                </a:lnTo>
                <a:cubicBezTo>
                  <a:pt x="889500" y="1150690"/>
                  <a:pt x="889449" y="1151409"/>
                  <a:pt x="889399" y="1152128"/>
                </a:cubicBezTo>
                <a:lnTo>
                  <a:pt x="826226" y="1152128"/>
                </a:lnTo>
                <a:close/>
                <a:moveTo>
                  <a:pt x="1243612" y="747450"/>
                </a:moveTo>
                <a:cubicBezTo>
                  <a:pt x="1477312" y="740021"/>
                  <a:pt x="1674794" y="919019"/>
                  <a:pt x="1690322" y="1152128"/>
                </a:cubicBezTo>
                <a:lnTo>
                  <a:pt x="1626622" y="1152128"/>
                </a:lnTo>
                <a:cubicBezTo>
                  <a:pt x="1611628" y="955005"/>
                  <a:pt x="1443876" y="804288"/>
                  <a:pt x="1245620" y="810590"/>
                </a:cubicBezTo>
                <a:cubicBezTo>
                  <a:pt x="1189595" y="812371"/>
                  <a:pt x="1136798" y="826511"/>
                  <a:pt x="1090488" y="851592"/>
                </a:cubicBezTo>
                <a:cubicBezTo>
                  <a:pt x="1079087" y="833319"/>
                  <a:pt x="1065672" y="816545"/>
                  <a:pt x="1049512" y="802255"/>
                </a:cubicBezTo>
                <a:cubicBezTo>
                  <a:pt x="1106685" y="768739"/>
                  <a:pt x="1172955" y="749696"/>
                  <a:pt x="1243612" y="747450"/>
                </a:cubicBezTo>
                <a:close/>
                <a:moveTo>
                  <a:pt x="562417" y="606836"/>
                </a:moveTo>
                <a:cubicBezTo>
                  <a:pt x="877321" y="596825"/>
                  <a:pt x="1143423" y="838020"/>
                  <a:pt x="1164346" y="1152128"/>
                </a:cubicBezTo>
                <a:lnTo>
                  <a:pt x="1078512" y="1152128"/>
                </a:lnTo>
                <a:cubicBezTo>
                  <a:pt x="1058307" y="886510"/>
                  <a:pt x="832267" y="683424"/>
                  <a:pt x="565122" y="691915"/>
                </a:cubicBezTo>
                <a:cubicBezTo>
                  <a:pt x="308709" y="700066"/>
                  <a:pt x="102467" y="900340"/>
                  <a:pt x="85124" y="1152128"/>
                </a:cubicBezTo>
                <a:lnTo>
                  <a:pt x="0" y="1152128"/>
                </a:lnTo>
                <a:cubicBezTo>
                  <a:pt x="17286" y="854342"/>
                  <a:pt x="260044" y="616447"/>
                  <a:pt x="562417" y="606836"/>
                </a:cubicBezTo>
                <a:close/>
                <a:moveTo>
                  <a:pt x="1257403" y="357877"/>
                </a:moveTo>
                <a:cubicBezTo>
                  <a:pt x="1175548" y="357877"/>
                  <a:pt x="1109192" y="424234"/>
                  <a:pt x="1109192" y="506089"/>
                </a:cubicBezTo>
                <a:cubicBezTo>
                  <a:pt x="1109192" y="587944"/>
                  <a:pt x="1175548" y="654300"/>
                  <a:pt x="1257403" y="654300"/>
                </a:cubicBezTo>
                <a:cubicBezTo>
                  <a:pt x="1339258" y="654300"/>
                  <a:pt x="1405614" y="587944"/>
                  <a:pt x="1405614" y="506089"/>
                </a:cubicBezTo>
                <a:cubicBezTo>
                  <a:pt x="1405614" y="424234"/>
                  <a:pt x="1339258" y="357877"/>
                  <a:pt x="1257403" y="357877"/>
                </a:cubicBezTo>
                <a:close/>
                <a:moveTo>
                  <a:pt x="1257403" y="297099"/>
                </a:moveTo>
                <a:cubicBezTo>
                  <a:pt x="1372825" y="297099"/>
                  <a:pt x="1466393" y="390667"/>
                  <a:pt x="1466393" y="506089"/>
                </a:cubicBezTo>
                <a:cubicBezTo>
                  <a:pt x="1466393" y="621511"/>
                  <a:pt x="1372825" y="715079"/>
                  <a:pt x="1257403" y="715079"/>
                </a:cubicBezTo>
                <a:cubicBezTo>
                  <a:pt x="1141981" y="715079"/>
                  <a:pt x="1048414" y="621511"/>
                  <a:pt x="1048414" y="506089"/>
                </a:cubicBezTo>
                <a:cubicBezTo>
                  <a:pt x="1048414" y="390667"/>
                  <a:pt x="1141981" y="297099"/>
                  <a:pt x="1257403" y="297099"/>
                </a:cubicBezTo>
                <a:close/>
                <a:moveTo>
                  <a:pt x="580999" y="81897"/>
                </a:moveTo>
                <a:cubicBezTo>
                  <a:pt x="470702" y="81897"/>
                  <a:pt x="381289" y="171311"/>
                  <a:pt x="381289" y="281608"/>
                </a:cubicBezTo>
                <a:cubicBezTo>
                  <a:pt x="381289" y="391906"/>
                  <a:pt x="470702" y="481318"/>
                  <a:pt x="580999" y="481318"/>
                </a:cubicBezTo>
                <a:cubicBezTo>
                  <a:pt x="691297" y="481318"/>
                  <a:pt x="780710" y="391906"/>
                  <a:pt x="780710" y="281608"/>
                </a:cubicBezTo>
                <a:cubicBezTo>
                  <a:pt x="780710" y="171311"/>
                  <a:pt x="691297" y="81897"/>
                  <a:pt x="580999" y="81897"/>
                </a:cubicBezTo>
                <a:close/>
                <a:moveTo>
                  <a:pt x="580999" y="0"/>
                </a:moveTo>
                <a:cubicBezTo>
                  <a:pt x="736527" y="0"/>
                  <a:pt x="862607" y="126080"/>
                  <a:pt x="862607" y="281608"/>
                </a:cubicBezTo>
                <a:cubicBezTo>
                  <a:pt x="862607" y="437136"/>
                  <a:pt x="736527" y="563216"/>
                  <a:pt x="580999" y="563216"/>
                </a:cubicBezTo>
                <a:cubicBezTo>
                  <a:pt x="425471" y="563216"/>
                  <a:pt x="299392" y="437136"/>
                  <a:pt x="299392" y="281608"/>
                </a:cubicBezTo>
                <a:cubicBezTo>
                  <a:pt x="299392" y="126080"/>
                  <a:pt x="425471" y="0"/>
                  <a:pt x="580999" y="0"/>
                </a:cubicBezTo>
                <a:close/>
              </a:path>
            </a:pathLst>
          </a:cu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 fontScale="97500"/>
          </a:bodyPr>
          <a:lstStyle/>
          <a:p>
            <a:pPr algn="ctr" eaLnBrk="1" fontAlgn="base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>
              <a:solidFill>
                <a:schemeClr val="tx1"/>
              </a:solidFill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467233" y="3713671"/>
            <a:ext cx="2466975" cy="5193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zh-CN" altLang="en-US" sz="2000" b="1" strike="noStrike" noProof="1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属性隐私</a:t>
            </a:r>
          </a:p>
        </p:txBody>
      </p:sp>
      <p:sp>
        <p:nvSpPr>
          <p:cNvPr id="12" name="矩形 11"/>
          <p:cNvSpPr/>
          <p:nvPr/>
        </p:nvSpPr>
        <p:spPr>
          <a:xfrm>
            <a:off x="6331909" y="3750247"/>
            <a:ext cx="2466975" cy="5193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zh-CN" altLang="en-US" sz="2000" b="1" strike="noStrike" noProof="1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位置隐私</a:t>
            </a:r>
          </a:p>
        </p:txBody>
      </p:sp>
      <p:sp>
        <p:nvSpPr>
          <p:cNvPr id="13" name="椭圆 12"/>
          <p:cNvSpPr/>
          <p:nvPr/>
        </p:nvSpPr>
        <p:spPr>
          <a:xfrm>
            <a:off x="4331659" y="2945702"/>
            <a:ext cx="773113" cy="7240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algn="ctr" fontAlgn="base"/>
            <a:endParaRPr lang="zh-CN" altLang="en-US" strike="noStrike" noProof="1">
              <a:solidFill>
                <a:schemeClr val="tx1"/>
              </a:solidFill>
              <a:sym typeface="Arial" panose="020B0604020202020204" pitchFamily="34" charset="0"/>
            </a:endParaRPr>
          </a:p>
        </p:txBody>
      </p:sp>
      <p:sp>
        <p:nvSpPr>
          <p:cNvPr id="14" name="KSO_Shape"/>
          <p:cNvSpPr/>
          <p:nvPr/>
        </p:nvSpPr>
        <p:spPr bwMode="auto">
          <a:xfrm>
            <a:off x="4607001" y="3153856"/>
            <a:ext cx="254000" cy="304511"/>
          </a:xfrm>
          <a:custGeom>
            <a:avLst/>
            <a:gdLst>
              <a:gd name="T0" fmla="*/ 2147483646 w 3059"/>
              <a:gd name="T1" fmla="*/ 2147483646 h 3924"/>
              <a:gd name="T2" fmla="*/ 2147483646 w 3059"/>
              <a:gd name="T3" fmla="*/ 2147483646 h 3924"/>
              <a:gd name="T4" fmla="*/ 2147483646 w 3059"/>
              <a:gd name="T5" fmla="*/ 0 h 3924"/>
              <a:gd name="T6" fmla="*/ 0 w 3059"/>
              <a:gd name="T7" fmla="*/ 0 h 3924"/>
              <a:gd name="T8" fmla="*/ 0 w 3059"/>
              <a:gd name="T9" fmla="*/ 2147483646 h 3924"/>
              <a:gd name="T10" fmla="*/ 2147483646 w 3059"/>
              <a:gd name="T11" fmla="*/ 2147483646 h 3924"/>
              <a:gd name="T12" fmla="*/ 2147483646 w 3059"/>
              <a:gd name="T13" fmla="*/ 2147483646 h 3924"/>
              <a:gd name="T14" fmla="*/ 2147483646 w 3059"/>
              <a:gd name="T15" fmla="*/ 2147483646 h 3924"/>
              <a:gd name="T16" fmla="*/ 2147483646 w 3059"/>
              <a:gd name="T17" fmla="*/ 2147483646 h 3924"/>
              <a:gd name="T18" fmla="*/ 2147483646 w 3059"/>
              <a:gd name="T19" fmla="*/ 2147483646 h 3924"/>
              <a:gd name="T20" fmla="*/ 2147483646 w 3059"/>
              <a:gd name="T21" fmla="*/ 2147483646 h 3924"/>
              <a:gd name="T22" fmla="*/ 2147483646 w 3059"/>
              <a:gd name="T23" fmla="*/ 2147483646 h 3924"/>
              <a:gd name="T24" fmla="*/ 2147483646 w 3059"/>
              <a:gd name="T25" fmla="*/ 2147483646 h 3924"/>
              <a:gd name="T26" fmla="*/ 2147483646 w 3059"/>
              <a:gd name="T27" fmla="*/ 2147483646 h 3924"/>
              <a:gd name="T28" fmla="*/ 2147483646 w 3059"/>
              <a:gd name="T29" fmla="*/ 2147483646 h 3924"/>
              <a:gd name="T30" fmla="*/ 2147483646 w 3059"/>
              <a:gd name="T31" fmla="*/ 2147483646 h 3924"/>
              <a:gd name="T32" fmla="*/ 2147483646 w 3059"/>
              <a:gd name="T33" fmla="*/ 2147483646 h 3924"/>
              <a:gd name="T34" fmla="*/ 2147483646 w 3059"/>
              <a:gd name="T35" fmla="*/ 2147483646 h 3924"/>
              <a:gd name="T36" fmla="*/ 2147483646 w 3059"/>
              <a:gd name="T37" fmla="*/ 2147483646 h 3924"/>
              <a:gd name="T38" fmla="*/ 2147483646 w 3059"/>
              <a:gd name="T39" fmla="*/ 2147483646 h 3924"/>
              <a:gd name="T40" fmla="*/ 2147483646 w 3059"/>
              <a:gd name="T41" fmla="*/ 2147483646 h 3924"/>
              <a:gd name="T42" fmla="*/ 2147483646 w 3059"/>
              <a:gd name="T43" fmla="*/ 2147483646 h 3924"/>
              <a:gd name="T44" fmla="*/ 2147483646 w 3059"/>
              <a:gd name="T45" fmla="*/ 2147483646 h 3924"/>
              <a:gd name="T46" fmla="*/ 2147483646 w 3059"/>
              <a:gd name="T47" fmla="*/ 2147483646 h 3924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3059" h="3924">
                <a:moveTo>
                  <a:pt x="3009" y="866"/>
                </a:moveTo>
                <a:lnTo>
                  <a:pt x="2284" y="57"/>
                </a:lnTo>
                <a:lnTo>
                  <a:pt x="2284" y="0"/>
                </a:lnTo>
                <a:lnTo>
                  <a:pt x="0" y="0"/>
                </a:lnTo>
                <a:lnTo>
                  <a:pt x="0" y="3924"/>
                </a:lnTo>
                <a:lnTo>
                  <a:pt x="3059" y="3924"/>
                </a:lnTo>
                <a:lnTo>
                  <a:pt x="3059" y="866"/>
                </a:lnTo>
                <a:lnTo>
                  <a:pt x="3009" y="866"/>
                </a:lnTo>
                <a:close/>
                <a:moveTo>
                  <a:pt x="2889" y="866"/>
                </a:moveTo>
                <a:lnTo>
                  <a:pt x="2284" y="866"/>
                </a:lnTo>
                <a:lnTo>
                  <a:pt x="2284" y="208"/>
                </a:lnTo>
                <a:lnTo>
                  <a:pt x="2889" y="866"/>
                </a:lnTo>
                <a:close/>
                <a:moveTo>
                  <a:pt x="2940" y="3804"/>
                </a:moveTo>
                <a:lnTo>
                  <a:pt x="2940" y="3804"/>
                </a:lnTo>
                <a:lnTo>
                  <a:pt x="121" y="3804"/>
                </a:lnTo>
                <a:lnTo>
                  <a:pt x="121" y="120"/>
                </a:lnTo>
                <a:lnTo>
                  <a:pt x="2188" y="120"/>
                </a:lnTo>
                <a:lnTo>
                  <a:pt x="2188" y="971"/>
                </a:lnTo>
                <a:lnTo>
                  <a:pt x="2940" y="971"/>
                </a:lnTo>
                <a:lnTo>
                  <a:pt x="2940" y="3804"/>
                </a:lnTo>
                <a:close/>
              </a:path>
            </a:pathLst>
          </a:cu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 fontScale="97500"/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fontAlgn="base">
              <a:defRPr/>
            </a:pPr>
            <a:endParaRPr lang="zh-CN" altLang="en-US" strike="noStrike" noProof="1">
              <a:sym typeface="Arial" panose="020B0604020202020204" pitchFamily="34" charset="0"/>
            </a:endParaRPr>
          </a:p>
        </p:txBody>
      </p:sp>
      <p:sp>
        <p:nvSpPr>
          <p:cNvPr id="15" name="任意多边形 22"/>
          <p:cNvSpPr/>
          <p:nvPr/>
        </p:nvSpPr>
        <p:spPr>
          <a:xfrm>
            <a:off x="7362390" y="3132930"/>
            <a:ext cx="360362" cy="438158"/>
          </a:xfrm>
          <a:custGeom>
            <a:avLst/>
            <a:gdLst/>
            <a:ahLst/>
            <a:cxnLst>
              <a:cxn ang="0">
                <a:pos x="154565" y="141007"/>
              </a:cxn>
              <a:cxn ang="0">
                <a:pos x="180326" y="141007"/>
              </a:cxn>
              <a:cxn ang="0">
                <a:pos x="180326" y="231848"/>
              </a:cxn>
              <a:cxn ang="0">
                <a:pos x="269811" y="231848"/>
              </a:cxn>
              <a:cxn ang="0">
                <a:pos x="269811" y="257609"/>
              </a:cxn>
              <a:cxn ang="0">
                <a:pos x="154565" y="257609"/>
              </a:cxn>
              <a:cxn ang="0">
                <a:pos x="230648" y="89485"/>
              </a:cxn>
              <a:cxn ang="0">
                <a:pos x="333537" y="231848"/>
              </a:cxn>
              <a:cxn ang="0">
                <a:pos x="307815" y="231848"/>
              </a:cxn>
              <a:cxn ang="0">
                <a:pos x="221002" y="112134"/>
              </a:cxn>
              <a:cxn ang="0">
                <a:pos x="230648" y="89485"/>
              </a:cxn>
              <a:cxn ang="0">
                <a:pos x="102626" y="89485"/>
              </a:cxn>
              <a:cxn ang="0">
                <a:pos x="112248" y="111978"/>
              </a:cxn>
              <a:cxn ang="0">
                <a:pos x="25656" y="243725"/>
              </a:cxn>
              <a:cxn ang="0">
                <a:pos x="166768" y="385112"/>
              </a:cxn>
              <a:cxn ang="0">
                <a:pos x="307880" y="256578"/>
              </a:cxn>
              <a:cxn ang="0">
                <a:pos x="333536" y="256578"/>
              </a:cxn>
              <a:cxn ang="0">
                <a:pos x="166768" y="410818"/>
              </a:cxn>
              <a:cxn ang="0">
                <a:pos x="0" y="243725"/>
              </a:cxn>
              <a:cxn ang="0">
                <a:pos x="102626" y="89485"/>
              </a:cxn>
              <a:cxn ang="0">
                <a:pos x="324045" y="37963"/>
              </a:cxn>
              <a:cxn ang="0">
                <a:pos x="359297" y="74571"/>
              </a:cxn>
              <a:cxn ang="0">
                <a:pos x="344383" y="89485"/>
              </a:cxn>
              <a:cxn ang="0">
                <a:pos x="336649" y="82038"/>
              </a:cxn>
              <a:cxn ang="0">
                <a:pos x="305064" y="112534"/>
              </a:cxn>
              <a:cxn ang="0">
                <a:pos x="286082" y="93552"/>
              </a:cxn>
              <a:cxn ang="0">
                <a:pos x="316206" y="62352"/>
              </a:cxn>
              <a:cxn ang="0">
                <a:pos x="307775" y="54233"/>
              </a:cxn>
              <a:cxn ang="0">
                <a:pos x="89485" y="0"/>
              </a:cxn>
              <a:cxn ang="0">
                <a:pos x="244050" y="0"/>
              </a:cxn>
              <a:cxn ang="0">
                <a:pos x="244050" y="77282"/>
              </a:cxn>
              <a:cxn ang="0">
                <a:pos x="206087" y="77282"/>
              </a:cxn>
              <a:cxn ang="0">
                <a:pos x="206087" y="115246"/>
              </a:cxn>
              <a:cxn ang="0">
                <a:pos x="180326" y="115246"/>
              </a:cxn>
              <a:cxn ang="0">
                <a:pos x="180326" y="51522"/>
              </a:cxn>
              <a:cxn ang="0">
                <a:pos x="218289" y="51522"/>
              </a:cxn>
              <a:cxn ang="0">
                <a:pos x="218289" y="25761"/>
              </a:cxn>
              <a:cxn ang="0">
                <a:pos x="115246" y="25761"/>
              </a:cxn>
              <a:cxn ang="0">
                <a:pos x="115246" y="51522"/>
              </a:cxn>
              <a:cxn ang="0">
                <a:pos x="154565" y="51522"/>
              </a:cxn>
              <a:cxn ang="0">
                <a:pos x="154565" y="115246"/>
              </a:cxn>
              <a:cxn ang="0">
                <a:pos x="128804" y="115246"/>
              </a:cxn>
              <a:cxn ang="0">
                <a:pos x="128804" y="77282"/>
              </a:cxn>
              <a:cxn ang="0">
                <a:pos x="89485" y="77282"/>
              </a:cxn>
            </a:cxnLst>
            <a:rect l="0" t="0" r="0" b="0"/>
            <a:pathLst>
              <a:path w="359297" h="410818">
                <a:moveTo>
                  <a:pt x="154565" y="141007"/>
                </a:moveTo>
                <a:lnTo>
                  <a:pt x="180326" y="141007"/>
                </a:lnTo>
                <a:lnTo>
                  <a:pt x="180326" y="231848"/>
                </a:lnTo>
                <a:lnTo>
                  <a:pt x="269811" y="231848"/>
                </a:lnTo>
                <a:lnTo>
                  <a:pt x="269811" y="257609"/>
                </a:lnTo>
                <a:lnTo>
                  <a:pt x="154565" y="257609"/>
                </a:lnTo>
                <a:close/>
                <a:moveTo>
                  <a:pt x="230648" y="89485"/>
                </a:moveTo>
                <a:cubicBezTo>
                  <a:pt x="288523" y="115369"/>
                  <a:pt x="327107" y="167138"/>
                  <a:pt x="333537" y="231848"/>
                </a:cubicBezTo>
                <a:lnTo>
                  <a:pt x="307815" y="231848"/>
                </a:lnTo>
                <a:cubicBezTo>
                  <a:pt x="301384" y="180080"/>
                  <a:pt x="269231" y="134782"/>
                  <a:pt x="221002" y="112134"/>
                </a:cubicBezTo>
                <a:cubicBezTo>
                  <a:pt x="230648" y="89485"/>
                  <a:pt x="230648" y="89485"/>
                  <a:pt x="230648" y="89485"/>
                </a:cubicBezTo>
                <a:close/>
                <a:moveTo>
                  <a:pt x="102626" y="89485"/>
                </a:moveTo>
                <a:cubicBezTo>
                  <a:pt x="112248" y="111978"/>
                  <a:pt x="112248" y="111978"/>
                  <a:pt x="112248" y="111978"/>
                </a:cubicBezTo>
                <a:cubicBezTo>
                  <a:pt x="60934" y="134471"/>
                  <a:pt x="25656" y="185885"/>
                  <a:pt x="25656" y="243725"/>
                </a:cubicBezTo>
                <a:cubicBezTo>
                  <a:pt x="25656" y="320845"/>
                  <a:pt x="89798" y="385112"/>
                  <a:pt x="166768" y="385112"/>
                </a:cubicBezTo>
                <a:cubicBezTo>
                  <a:pt x="240531" y="385112"/>
                  <a:pt x="301465" y="327272"/>
                  <a:pt x="307880" y="256578"/>
                </a:cubicBezTo>
                <a:cubicBezTo>
                  <a:pt x="333536" y="256578"/>
                  <a:pt x="333536" y="256578"/>
                  <a:pt x="333536" y="256578"/>
                </a:cubicBezTo>
                <a:cubicBezTo>
                  <a:pt x="327122" y="343338"/>
                  <a:pt x="253359" y="410818"/>
                  <a:pt x="166768" y="410818"/>
                </a:cubicBezTo>
                <a:cubicBezTo>
                  <a:pt x="73763" y="410818"/>
                  <a:pt x="0" y="336912"/>
                  <a:pt x="0" y="243725"/>
                </a:cubicBezTo>
                <a:cubicBezTo>
                  <a:pt x="0" y="176245"/>
                  <a:pt x="41692" y="115192"/>
                  <a:pt x="102626" y="89485"/>
                </a:cubicBezTo>
                <a:close/>
                <a:moveTo>
                  <a:pt x="324045" y="37963"/>
                </a:moveTo>
                <a:lnTo>
                  <a:pt x="359297" y="74571"/>
                </a:lnTo>
                <a:lnTo>
                  <a:pt x="344383" y="89485"/>
                </a:lnTo>
                <a:lnTo>
                  <a:pt x="336649" y="82038"/>
                </a:lnTo>
                <a:lnTo>
                  <a:pt x="305064" y="112534"/>
                </a:lnTo>
                <a:lnTo>
                  <a:pt x="286082" y="93552"/>
                </a:lnTo>
                <a:lnTo>
                  <a:pt x="316206" y="62352"/>
                </a:lnTo>
                <a:lnTo>
                  <a:pt x="307775" y="54233"/>
                </a:lnTo>
                <a:close/>
                <a:moveTo>
                  <a:pt x="89485" y="0"/>
                </a:moveTo>
                <a:lnTo>
                  <a:pt x="244050" y="0"/>
                </a:lnTo>
                <a:lnTo>
                  <a:pt x="244050" y="77282"/>
                </a:lnTo>
                <a:lnTo>
                  <a:pt x="206087" y="77282"/>
                </a:lnTo>
                <a:lnTo>
                  <a:pt x="206087" y="115246"/>
                </a:lnTo>
                <a:lnTo>
                  <a:pt x="180326" y="115246"/>
                </a:lnTo>
                <a:lnTo>
                  <a:pt x="180326" y="51522"/>
                </a:lnTo>
                <a:lnTo>
                  <a:pt x="218289" y="51522"/>
                </a:lnTo>
                <a:lnTo>
                  <a:pt x="218289" y="25761"/>
                </a:lnTo>
                <a:lnTo>
                  <a:pt x="115246" y="25761"/>
                </a:lnTo>
                <a:lnTo>
                  <a:pt x="115246" y="51522"/>
                </a:lnTo>
                <a:lnTo>
                  <a:pt x="154565" y="51522"/>
                </a:lnTo>
                <a:lnTo>
                  <a:pt x="154565" y="115246"/>
                </a:lnTo>
                <a:lnTo>
                  <a:pt x="128804" y="115246"/>
                </a:lnTo>
                <a:lnTo>
                  <a:pt x="128804" y="77282"/>
                </a:lnTo>
                <a:lnTo>
                  <a:pt x="89485" y="77282"/>
                </a:lnTo>
                <a:close/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76771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49954" y="218273"/>
            <a:ext cx="7724321" cy="1704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在社交网络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隐私保护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中，单纯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删除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敏感边、敏感属性、敏感位置并不能防止其被探知。采用与解决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数据稀疏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问题类似的技术，攻击者可以由其他用户公开发布信息推测出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缺失的敏感信息</a:t>
            </a:r>
          </a:p>
        </p:txBody>
      </p:sp>
      <p:sp>
        <p:nvSpPr>
          <p:cNvPr id="16" name="矩形 15"/>
          <p:cNvSpPr/>
          <p:nvPr/>
        </p:nvSpPr>
        <p:spPr>
          <a:xfrm>
            <a:off x="0" y="2129493"/>
            <a:ext cx="8828183" cy="2225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23900" lvl="1" indent="-368300" algn="just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即使敏感关系被保护，攻击者也可通过共同朋友数目、弱连接数目、社交子群划分来判断用户之间的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社交距离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，推测两者间存在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社交关联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的概率</a:t>
            </a:r>
          </a:p>
          <a:p>
            <a:pPr marL="723900" lvl="1" indent="-368300" algn="just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针对Facebook的用户数据分析显示，具有相同属性的用户更容易成为朋友，用户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部分属性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与其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社交结构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具有较高的相关性。攻击者可以通过用户的可见属性、社交关系及其所属群组等信息来推测用户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未标注的敏感属性</a:t>
            </a:r>
            <a:endParaRPr lang="zh-CN" altLang="en-US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6689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09597" y="229562"/>
            <a:ext cx="7809835" cy="1704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差分隐私提供可量化评估的隐私保护，并通过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组合机制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与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高级组合机制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可实现多个步骤的灵活组合。因此，由多项差分隐私保护算法构成的复杂机制，仍能提供差分隐私保护，但其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隐私预算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消耗将快速上升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3172570"/>
            <a:ext cx="8828183" cy="13085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23900" lvl="1" indent="-368300" eaLnBrk="0" hangingPunct="0">
              <a:lnSpc>
                <a:spcPct val="14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基于位置直方图、轨迹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直方图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的差分隐私保护机制</a:t>
            </a:r>
          </a:p>
          <a:p>
            <a:pPr marL="723900" lvl="1" indent="-368300" eaLnBrk="0" hangingPunct="0">
              <a:lnSpc>
                <a:spcPct val="14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基于前缀树、层次树等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树重构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的轨迹差分隐私保护机制</a:t>
            </a:r>
          </a:p>
          <a:p>
            <a:pPr marL="723900" lvl="1" indent="-368300" eaLnBrk="0" hangingPunct="0">
              <a:lnSpc>
                <a:spcPct val="14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位置聚类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的轨迹差分隐私保护机制</a:t>
            </a:r>
          </a:p>
        </p:txBody>
      </p:sp>
      <p:sp>
        <p:nvSpPr>
          <p:cNvPr id="5" name="文本框 2"/>
          <p:cNvSpPr txBox="1"/>
          <p:nvPr/>
        </p:nvSpPr>
        <p:spPr>
          <a:xfrm>
            <a:off x="315240" y="2109179"/>
            <a:ext cx="7809835" cy="883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以基于差分隐私的用户位置与轨迹发布方法为例，不同机制中，总隐私预算随着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轨迹长度</a:t>
            </a: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线性增长</a:t>
            </a:r>
            <a:endParaRPr lang="zh-CN" altLang="en-US" sz="20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1644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09597" y="229562"/>
            <a:ext cx="7809835" cy="1294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越来越多的数据作为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训练集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用于机器学习或深度学习模型中的参数训练，对外提供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机器学习即服务</a:t>
            </a:r>
            <a:r>
              <a:rPr lang="en-US" altLang="zh-CN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(</a:t>
            </a:r>
            <a:r>
              <a:rPr lang="en-US" altLang="zh-CN" sz="2400" b="1" dirty="0" err="1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MLaaS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服务</a:t>
            </a:r>
            <a:r>
              <a:rPr lang="en-US" altLang="zh-CN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)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，该过程容易引发用户隐私泄露</a:t>
            </a:r>
            <a:endParaRPr lang="zh-CN" altLang="en-US" sz="2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0" y="3003806"/>
            <a:ext cx="8828183" cy="12280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23900" lvl="1" indent="-368300" eaLnBrk="0" hangingPunct="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成员推理攻击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：给定数据记录和模型的黑盒访问权限，推测出某条用户记录是否在模型的训练数据集之中</a:t>
            </a:r>
          </a:p>
          <a:p>
            <a:pPr marL="723900" lvl="1" indent="-368300" eaLnBrk="0" hangingPunct="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属性推理攻击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：获取训练数据集本身的统计属性信息</a:t>
            </a:r>
          </a:p>
        </p:txBody>
      </p:sp>
      <p:sp>
        <p:nvSpPr>
          <p:cNvPr id="5" name="文本框 2"/>
          <p:cNvSpPr txBox="1"/>
          <p:nvPr/>
        </p:nvSpPr>
        <p:spPr>
          <a:xfrm>
            <a:off x="315240" y="1680197"/>
            <a:ext cx="7809835" cy="87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面临的主要攻击是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模型逆向攻击</a:t>
            </a: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，这种攻击从黑盒学习模型中逆向提取出训练数据集信息，包括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成员推理攻击</a:t>
            </a: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属性推理攻击</a:t>
            </a:r>
            <a:endParaRPr lang="zh-CN" altLang="en-US" sz="20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0829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09597" y="229562"/>
            <a:ext cx="780983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面向机器学习的隐私保护方法</a:t>
            </a:r>
            <a:endParaRPr lang="zh-CN" altLang="en-US" sz="24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0" y="1495449"/>
            <a:ext cx="8416887" cy="266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23900" lvl="1" indent="-368300" algn="just" eaLnBrk="0" hangingPunct="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支持差分隐私的机器学习算法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：典型代表为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支持差分隐私的随机梯度下降（</a:t>
            </a:r>
            <a:r>
              <a:rPr lang="en-US" altLang="zh-CN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Differential Private SVD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）算法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。该算法满足（</a:t>
            </a:r>
            <a:r>
              <a:rPr lang="zh-CN" altLang="en-US" sz="1800" b="1" dirty="0">
                <a:latin typeface="Calibri" panose="020F0502020204030204" charset="0"/>
                <a:ea typeface="黑体" panose="02010609060101010101" charset="-122"/>
                <a:cs typeface="Calibri" panose="020F0502020204030204" charset="0"/>
                <a:sym typeface="Arial" panose="020B0604020202020204" pitchFamily="34" charset="0"/>
              </a:rPr>
              <a:t>ε</a:t>
            </a:r>
            <a:r>
              <a:rPr lang="en-US" altLang="zh-CN" sz="1800" b="1" dirty="0">
                <a:latin typeface="Calibri" panose="020F0502020204030204" charset="0"/>
                <a:ea typeface="黑体" panose="02010609060101010101" charset="-122"/>
                <a:cs typeface="Calibri" panose="020F0502020204030204" charset="0"/>
                <a:sym typeface="Arial" panose="020B0604020202020204" pitchFamily="34" charset="0"/>
              </a:rPr>
              <a:t>,</a:t>
            </a:r>
            <a:r>
              <a:rPr lang="zh-CN" altLang="en-US" sz="1800" b="1" dirty="0">
                <a:latin typeface="Calibri" panose="020F0502020204030204" charset="0"/>
                <a:ea typeface="黑体" panose="02010609060101010101" charset="-122"/>
                <a:cs typeface="Calibri" panose="020F0502020204030204" charset="0"/>
                <a:sym typeface="Arial" panose="020B0604020202020204" pitchFamily="34" charset="0"/>
              </a:rPr>
              <a:t>δ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）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-DP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，且实验结果表明，深度神经网络的隐私保护可以在软件复杂度、训练效率和模型质量的适度成本下实现</a:t>
            </a:r>
          </a:p>
          <a:p>
            <a:pPr marL="723900" lvl="1" indent="-368300" algn="just" hangingPunct="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同态加密机器学习机制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：典型代表为</a:t>
            </a:r>
            <a:r>
              <a:rPr lang="en-US" altLang="zh-CN" sz="1800" b="1" dirty="0" err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CryptoDL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。</a:t>
            </a:r>
            <a:r>
              <a:rPr lang="en-US" altLang="zh-CN" sz="18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在深度学习中，同态加密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算法</a:t>
            </a:r>
            <a:r>
              <a:rPr lang="en-US" altLang="zh-CN" sz="18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用于保护预测输入和结果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，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以及</a:t>
            </a:r>
            <a:r>
              <a:rPr lang="en-US" altLang="zh-CN" sz="18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训练神经网络模型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参数，实现了卷积</a:t>
            </a:r>
            <a:r>
              <a:rPr lang="en-US" altLang="zh-CN" sz="18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神经网络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上手写字体</a:t>
            </a:r>
            <a:r>
              <a:rPr lang="en-US" altLang="zh-CN" sz="18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分类</a:t>
            </a:r>
            <a:endParaRPr lang="zh-CN" altLang="en-US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4389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720" y="1307919"/>
            <a:ext cx="2267909" cy="2139881"/>
          </a:xfrm>
          <a:prstGeom prst="rect">
            <a:avLst/>
          </a:prstGeom>
        </p:spPr>
      </p:pic>
      <p:sp>
        <p:nvSpPr>
          <p:cNvPr id="7" name="TextBox 12"/>
          <p:cNvSpPr txBox="1"/>
          <p:nvPr/>
        </p:nvSpPr>
        <p:spPr>
          <a:xfrm>
            <a:off x="987666" y="2009092"/>
            <a:ext cx="201168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eaLnBrk="0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8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现状小结</a:t>
            </a:r>
            <a:endParaRPr lang="en-US" altLang="zh-CN" sz="2800" b="1" noProof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154642" y="1157983"/>
            <a:ext cx="538951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12800" lvl="1" indent="-45720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差分隐私提供可量化评估的隐私保护，但在</a:t>
            </a: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复杂系统中隐私预算消耗过快</a:t>
            </a:r>
            <a:endParaRPr lang="zh-CN" altLang="en-US" sz="2000" b="1" noProof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  <a:p>
            <a:pPr marL="812800" lvl="1" indent="-45720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用户数据应用于机器学习参数训练时，易遭受模型逆向攻击，需要面向机器学习的隐私保护方法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09598" y="251362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敏感信息隐私挖掘与防护技术</a:t>
            </a:r>
          </a:p>
        </p:txBody>
      </p:sp>
    </p:spTree>
    <p:extLst>
      <p:ext uri="{BB962C8B-B14F-4D97-AF65-F5344CB8AC3E}">
        <p14:creationId xmlns:p14="http://schemas.microsoft.com/office/powerpoint/2010/main" val="1099584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720" y="1307919"/>
            <a:ext cx="2267909" cy="2139881"/>
          </a:xfrm>
          <a:prstGeom prst="rect">
            <a:avLst/>
          </a:prstGeom>
        </p:spPr>
      </p:pic>
      <p:sp>
        <p:nvSpPr>
          <p:cNvPr id="7" name="TextBox 12"/>
          <p:cNvSpPr txBox="1"/>
          <p:nvPr/>
        </p:nvSpPr>
        <p:spPr>
          <a:xfrm>
            <a:off x="958834" y="1983389"/>
            <a:ext cx="201168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eaLnBrk="0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8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研究热点</a:t>
            </a:r>
            <a:endParaRPr lang="en-US" altLang="zh-CN" sz="2800" b="1" noProof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218688" y="1400857"/>
            <a:ext cx="5032858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12800" lvl="1" indent="-457200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基于差分隐私模型的敏感信息隐私保护方法</a:t>
            </a:r>
            <a:endParaRPr lang="en-US" altLang="zh-CN" sz="2000" b="1" noProof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  <a:p>
            <a:pPr marL="812800" lvl="1" indent="-457200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人工智能方法在敏感信息隐私挖掘与保护中的应用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09598" y="249287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敏感信息隐私挖掘与防护技术</a:t>
            </a:r>
          </a:p>
        </p:txBody>
      </p:sp>
    </p:spTree>
    <p:extLst>
      <p:ext uri="{BB962C8B-B14F-4D97-AF65-F5344CB8AC3E}">
        <p14:creationId xmlns:p14="http://schemas.microsoft.com/office/powerpoint/2010/main" val="2054921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3"/>
            <a:ext cx="9144000" cy="514221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744274" y="349606"/>
            <a:ext cx="1209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8661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7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20754" y="2507442"/>
            <a:ext cx="217368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背景与挑战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55493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89073" y="2507442"/>
            <a:ext cx="21268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现状与热点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630321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737353" y="2507442"/>
            <a:ext cx="154963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成果简介</a:t>
            </a:r>
          </a:p>
        </p:txBody>
      </p:sp>
      <p:cxnSp>
        <p:nvCxnSpPr>
          <p:cNvPr id="47" name="直接连接符 46"/>
          <p:cNvCxnSpPr/>
          <p:nvPr/>
        </p:nvCxnSpPr>
        <p:spPr>
          <a:xfrm>
            <a:off x="873945" y="2605513"/>
            <a:ext cx="0" cy="31395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050559" y="451755"/>
            <a:ext cx="18421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Contents</a:t>
            </a:r>
            <a:endParaRPr lang="zh-CN" altLang="en-US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945010" y="2596684"/>
            <a:ext cx="2748280" cy="313957"/>
            <a:chOff x="4033705" y="2060763"/>
            <a:chExt cx="2748280" cy="1201819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4033705" y="2060763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6781985" y="2060763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itle 1"/>
          <p:cNvSpPr txBox="1">
            <a:spLocks/>
          </p:cNvSpPr>
          <p:nvPr/>
        </p:nvSpPr>
        <p:spPr>
          <a:xfrm>
            <a:off x="491210" y="1364664"/>
            <a:ext cx="4218432" cy="698341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4000" kern="1200" spc="-151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 hangingPunct="0">
              <a:lnSpc>
                <a:spcPct val="12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大数据环境下隐私保护与风险管控技术</a:t>
            </a:r>
            <a:endParaRPr lang="zh-CN" altLang="en-US" sz="2000" noProof="1"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55315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885" y="1572326"/>
            <a:ext cx="950340" cy="896691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8466" y="1451656"/>
            <a:ext cx="780983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  <a:p>
            <a:pPr algn="ctr">
              <a:lnSpc>
                <a:spcPct val="200000"/>
              </a:lnSpc>
            </a:pPr>
            <a:r>
              <a:rPr lang="zh-CN" altLang="en-US" sz="28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密文检索与密文计算技术</a:t>
            </a:r>
          </a:p>
        </p:txBody>
      </p:sp>
    </p:spTree>
    <p:extLst>
      <p:ext uri="{BB962C8B-B14F-4D97-AF65-F5344CB8AC3E}">
        <p14:creationId xmlns:p14="http://schemas.microsoft.com/office/powerpoint/2010/main" val="26514830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09598" y="249287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密文检索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61244" y="760145"/>
            <a:ext cx="771303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密文检索</a:t>
            </a:r>
            <a:r>
              <a:rPr lang="zh-CN" altLang="en-US" sz="20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可实现用户在无需解密数据而直接对密文数据实施检索访问的能力，包括</a:t>
            </a: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关键字检索</a:t>
            </a:r>
            <a:r>
              <a:rPr lang="zh-CN" altLang="en-US" sz="20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与</a:t>
            </a: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区间检索</a:t>
            </a:r>
            <a:endParaRPr lang="zh-CN" altLang="en-US" sz="2000" b="1" noProof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仿宋_GB2312" panose="02010609030101010101" pitchFamily="49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-33867" y="2566945"/>
            <a:ext cx="8884356" cy="1686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 algn="just" eaLnBrk="0" fontAlgn="base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单关键字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海量数据（10</a:t>
            </a:r>
            <a:r>
              <a:rPr lang="zh-CN" altLang="en-US" sz="1800" b="1" baseline="30000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9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-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10</a:t>
            </a:r>
            <a:r>
              <a:rPr lang="zh-CN" altLang="en-US" sz="1800" b="1" baseline="30000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10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量级）密文检索方案将倒排链表分割并进行内存磁盘优化，实现了秒级的查询响应</a:t>
            </a:r>
            <a:endParaRPr lang="en-US" altLang="zh-CN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  <a:p>
            <a:pPr marL="914400" lvl="1" indent="-457200" algn="just" eaLnBrk="0" fontAlgn="base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多关键字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密文检索在10</a:t>
            </a:r>
            <a:r>
              <a:rPr lang="zh-CN" altLang="en-US" sz="1800" b="1" baseline="30000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8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量级的密文数据库上对多关键字查询的响应速度达到了秒级</a:t>
            </a:r>
            <a:endParaRPr lang="zh-CN" altLang="en-US" sz="1800" b="1" noProof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仿宋_GB2312" panose="02010609030101010101" pitchFamily="49" charset="-122"/>
            </a:endParaRPr>
          </a:p>
        </p:txBody>
      </p:sp>
      <p:sp>
        <p:nvSpPr>
          <p:cNvPr id="5" name="文本框 2"/>
          <p:cNvSpPr txBox="1"/>
          <p:nvPr/>
        </p:nvSpPr>
        <p:spPr>
          <a:xfrm>
            <a:off x="355598" y="1894688"/>
            <a:ext cx="7713032" cy="424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关键字检索</a:t>
            </a:r>
          </a:p>
        </p:txBody>
      </p:sp>
    </p:spTree>
    <p:extLst>
      <p:ext uri="{BB962C8B-B14F-4D97-AF65-F5344CB8AC3E}">
        <p14:creationId xmlns:p14="http://schemas.microsoft.com/office/powerpoint/2010/main" val="336736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09598" y="362177"/>
            <a:ext cx="7809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区间检索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3464" y="1189127"/>
            <a:ext cx="7809835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单维区间检索</a:t>
            </a:r>
          </a:p>
        </p:txBody>
      </p:sp>
      <p:sp>
        <p:nvSpPr>
          <p:cNvPr id="16" name="矩形 15"/>
          <p:cNvSpPr/>
          <p:nvPr/>
        </p:nvSpPr>
        <p:spPr>
          <a:xfrm>
            <a:off x="-530578" y="1865577"/>
            <a:ext cx="9223022" cy="2225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0150" lvl="2" indent="-285750" algn="just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基于等值检索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的密文单维区间检索方案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：利用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TDAG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（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Tree-like Directed Acyclic Graph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）树将数值转换为关键字，从而以引入冗余数据为代价，提高方案的安全性</a:t>
            </a:r>
            <a:endParaRPr lang="zh-CN" altLang="en-US" sz="1800" b="1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1200150" lvl="2" indent="-285750" algn="just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基于自适应索引和矩阵加密方案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：支持数据动态更新的密文单维区间检索，可根据检索条件动态地索引数据，但同时数据的隐私泄露也会逐渐严重</a:t>
            </a:r>
            <a:endParaRPr lang="zh-CN" altLang="en-US" sz="2000" b="1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2784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2175" y="714989"/>
            <a:ext cx="7809835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多维区间检索</a:t>
            </a:r>
          </a:p>
        </p:txBody>
      </p:sp>
      <p:sp>
        <p:nvSpPr>
          <p:cNvPr id="16" name="矩形 15"/>
          <p:cNvSpPr/>
          <p:nvPr/>
        </p:nvSpPr>
        <p:spPr>
          <a:xfrm>
            <a:off x="-579950" y="1322620"/>
            <a:ext cx="9283683" cy="3111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0150" lvl="2" indent="-285750" algn="just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高安全性的密文多维区间检索方案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：基于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R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树构造索引，并将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R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树节点转换为向量形式，通过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谓词加密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安全地判断搜索区间与节点是否相交，且不泄露额外信息，但是方案的检索效率较低</a:t>
            </a:r>
            <a:endParaRPr lang="zh-CN" altLang="en-US" sz="1800" b="1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1200150" lvl="2" indent="-285750" algn="just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对多维区间检索扩展方案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：检索条件可为任意几何图形，基于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R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树构造索引，基于半空间的思想构造陷门，并使用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矩阵加密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保护索引和陷门</a:t>
            </a:r>
          </a:p>
          <a:p>
            <a:pPr marL="1200150" lvl="2" indent="-285750" algn="just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安全的布尔空间关键词检索方案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：基于EBFR 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Encrypted Bloom Filter R-tree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)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树构造索引，使用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矩阵加密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保证数据安全性</a:t>
            </a:r>
            <a:endParaRPr lang="zh-CN" altLang="en-US" sz="2400" b="1" noProof="1">
              <a:solidFill>
                <a:srgbClr val="000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28349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09598" y="260576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密文计算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20886" y="737567"/>
            <a:ext cx="7809835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同态加密</a:t>
            </a:r>
          </a:p>
        </p:txBody>
      </p:sp>
      <p:sp>
        <p:nvSpPr>
          <p:cNvPr id="16" name="矩形 15"/>
          <p:cNvSpPr/>
          <p:nvPr/>
        </p:nvSpPr>
        <p:spPr>
          <a:xfrm>
            <a:off x="-591239" y="1322620"/>
            <a:ext cx="929497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0150" lvl="2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使用同态加密可以直接在加密的索引上进行修改操作，可实现快速安全的加密数据更新；基于同态加密还可实现服务器端搜索排序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20886" y="2243682"/>
            <a:ext cx="7809835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函数加密</a:t>
            </a:r>
          </a:p>
        </p:txBody>
      </p:sp>
      <p:sp>
        <p:nvSpPr>
          <p:cNvPr id="6" name="矩形 5"/>
          <p:cNvSpPr/>
          <p:nvPr/>
        </p:nvSpPr>
        <p:spPr>
          <a:xfrm>
            <a:off x="-579950" y="2873891"/>
            <a:ext cx="928368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0150" lvl="2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属性基加密（</a:t>
            </a:r>
            <a:r>
              <a:rPr lang="en-US" altLang="zh-CN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ABE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）实现密文访问控制；基于隐藏向量加密（</a:t>
            </a:r>
            <a:r>
              <a:rPr lang="en-US" altLang="zh-CN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HVE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）可以计算数据权值等；基于同态加密和函数加密技术，能够在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10</a:t>
            </a:r>
            <a:r>
              <a:rPr lang="en-US" altLang="zh-CN" sz="1800" b="1" baseline="30000" dirty="0">
                <a:solidFill>
                  <a:srgbClr val="FFC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6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量级的数据库上进行密文数据的均值和方差等计算，时间代价为</a:t>
            </a:r>
            <a:r>
              <a:rPr lang="en-US" altLang="zh-CN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10</a:t>
            </a:r>
            <a:r>
              <a:rPr lang="zh-CN" altLang="en-US" sz="1800" b="1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秒级，并能够远程验证结果的正确性，已经初步具有实用价值</a:t>
            </a:r>
          </a:p>
        </p:txBody>
      </p:sp>
    </p:spTree>
    <p:extLst>
      <p:ext uri="{BB962C8B-B14F-4D97-AF65-F5344CB8AC3E}">
        <p14:creationId xmlns:p14="http://schemas.microsoft.com/office/powerpoint/2010/main" val="16840854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720" y="1307919"/>
            <a:ext cx="2267909" cy="2139881"/>
          </a:xfrm>
          <a:prstGeom prst="rect">
            <a:avLst/>
          </a:prstGeom>
        </p:spPr>
      </p:pic>
      <p:sp>
        <p:nvSpPr>
          <p:cNvPr id="7" name="TextBox 12"/>
          <p:cNvSpPr txBox="1"/>
          <p:nvPr/>
        </p:nvSpPr>
        <p:spPr>
          <a:xfrm>
            <a:off x="987666" y="2009092"/>
            <a:ext cx="201168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eaLnBrk="0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8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现状小结</a:t>
            </a:r>
            <a:endParaRPr lang="en-US" altLang="zh-CN" sz="2800" b="1" noProof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154643" y="1450583"/>
            <a:ext cx="5279783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12800" lvl="1" indent="-457200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密文检索技术效率较高但安全性论证不够充分</a:t>
            </a:r>
          </a:p>
          <a:p>
            <a:pPr marL="812800" lvl="1" indent="-457200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密文计算技术理论上取得一定突破但实用性不强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09598" y="294443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密文检索与密文计算技术</a:t>
            </a:r>
          </a:p>
        </p:txBody>
      </p:sp>
    </p:spTree>
    <p:extLst>
      <p:ext uri="{BB962C8B-B14F-4D97-AF65-F5344CB8AC3E}">
        <p14:creationId xmlns:p14="http://schemas.microsoft.com/office/powerpoint/2010/main" val="14575191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720" y="1307919"/>
            <a:ext cx="2267909" cy="2139881"/>
          </a:xfrm>
          <a:prstGeom prst="rect">
            <a:avLst/>
          </a:prstGeom>
        </p:spPr>
      </p:pic>
      <p:sp>
        <p:nvSpPr>
          <p:cNvPr id="7" name="TextBox 12"/>
          <p:cNvSpPr txBox="1"/>
          <p:nvPr/>
        </p:nvSpPr>
        <p:spPr>
          <a:xfrm>
            <a:off x="958834" y="1983389"/>
            <a:ext cx="201168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eaLnBrk="0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8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研究热点</a:t>
            </a:r>
            <a:endParaRPr lang="en-US" altLang="zh-CN" sz="2800" b="1" noProof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154642" y="1905592"/>
            <a:ext cx="560743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12800" lvl="1" indent="-457200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高效安全的密文检索方法</a:t>
            </a:r>
          </a:p>
          <a:p>
            <a:pPr marL="812800" lvl="1" indent="-457200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实用安全的密文计算方法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09598" y="283154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密文检索与密文计算技术</a:t>
            </a:r>
          </a:p>
        </p:txBody>
      </p:sp>
    </p:spTree>
    <p:extLst>
      <p:ext uri="{BB962C8B-B14F-4D97-AF65-F5344CB8AC3E}">
        <p14:creationId xmlns:p14="http://schemas.microsoft.com/office/powerpoint/2010/main" val="10909697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885" y="1572326"/>
            <a:ext cx="950340" cy="896691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8466" y="1451656"/>
            <a:ext cx="780983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</a:p>
          <a:p>
            <a:pPr algn="ctr">
              <a:lnSpc>
                <a:spcPct val="200000"/>
              </a:lnSpc>
            </a:pPr>
            <a:r>
              <a:rPr lang="zh-CN" altLang="en-US" sz="28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基于风险分析的访问控制技术</a:t>
            </a:r>
          </a:p>
        </p:txBody>
      </p:sp>
    </p:spTree>
    <p:extLst>
      <p:ext uri="{BB962C8B-B14F-4D97-AF65-F5344CB8AC3E}">
        <p14:creationId xmlns:p14="http://schemas.microsoft.com/office/powerpoint/2010/main" val="34903944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61244" y="240851"/>
            <a:ext cx="771303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noProof="1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经典的访问控制模型属于“</a:t>
            </a:r>
            <a:r>
              <a:rPr lang="zh-CN" altLang="en-US" sz="24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自顶向下</a:t>
            </a:r>
            <a:r>
              <a:rPr lang="zh-CN" altLang="en-US" sz="2400" b="1" noProof="1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”的访问控制模式，而大数据场景下访问需求无法明确预知</a:t>
            </a:r>
          </a:p>
        </p:txBody>
      </p:sp>
      <p:sp>
        <p:nvSpPr>
          <p:cNvPr id="16" name="矩形 15"/>
          <p:cNvSpPr/>
          <p:nvPr/>
        </p:nvSpPr>
        <p:spPr>
          <a:xfrm>
            <a:off x="-56445" y="2277415"/>
            <a:ext cx="8993436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访问控制策略依赖于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环境上下文</a:t>
            </a:r>
          </a:p>
          <a:p>
            <a:pPr marL="800100" lvl="1" indent="-342900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大量实际数据访问控制策略制订需要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专业领域知识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，无法为其预先生成</a:t>
            </a:r>
          </a:p>
          <a:p>
            <a:pPr marL="800100" lvl="1" indent="-342900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容易导致授权不足或过度授权</a:t>
            </a:r>
          </a:p>
        </p:txBody>
      </p:sp>
    </p:spTree>
    <p:extLst>
      <p:ext uri="{BB962C8B-B14F-4D97-AF65-F5344CB8AC3E}">
        <p14:creationId xmlns:p14="http://schemas.microsoft.com/office/powerpoint/2010/main" val="14870923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9"/>
          <p:cNvSpPr txBox="1"/>
          <p:nvPr/>
        </p:nvSpPr>
        <p:spPr>
          <a:xfrm>
            <a:off x="5282612" y="1643494"/>
            <a:ext cx="3849512" cy="2862322"/>
          </a:xfrm>
          <a:prstGeom prst="rect">
            <a:avLst/>
          </a:prstGeom>
          <a:solidFill>
            <a:srgbClr val="22274F"/>
          </a:solidFill>
        </p:spPr>
        <p:txBody>
          <a:bodyPr wrap="square" rtlCol="0">
            <a:spAutoFit/>
          </a:bodyPr>
          <a:lstStyle/>
          <a:p>
            <a:endParaRPr lang="en-US" altLang="zh-CN" sz="18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8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8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8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8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8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8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8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8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8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9597" y="240851"/>
            <a:ext cx="7809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需要“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自底向上</a:t>
            </a:r>
            <a:r>
              <a:rPr lang="zh-CN" altLang="en-US" sz="24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”的访问控制模式，通过学习生成最佳访问控制策略，实现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自适应访问控制</a:t>
            </a:r>
            <a:endParaRPr lang="en-US" altLang="zh-CN" sz="24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820" y="1694081"/>
            <a:ext cx="3961398" cy="277169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09597" y="1613697"/>
            <a:ext cx="4794885" cy="2093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基于风险的访问控制</a:t>
            </a:r>
            <a:r>
              <a:rPr lang="zh-CN" altLang="en-US" sz="24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对访问行为进行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实时风险评估</a:t>
            </a:r>
            <a:r>
              <a:rPr lang="zh-CN" altLang="en-US" sz="24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，并通过访问过程中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动态地权衡</a:t>
            </a:r>
            <a:r>
              <a:rPr lang="zh-CN" altLang="en-US" sz="24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风险与收益实现访问控制，具有较强的自适应性</a:t>
            </a:r>
          </a:p>
        </p:txBody>
      </p:sp>
    </p:spTree>
    <p:extLst>
      <p:ext uri="{BB962C8B-B14F-4D97-AF65-F5344CB8AC3E}">
        <p14:creationId xmlns:p14="http://schemas.microsoft.com/office/powerpoint/2010/main" val="1043319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56032" y="215420"/>
            <a:ext cx="7863399" cy="973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6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数据规模、数据复杂性快速膨胀，如何在大数据时代保障信息安全是现实而迫切的需求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09599" y="1557855"/>
            <a:ext cx="2267340" cy="25302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173804" y="1391798"/>
            <a:ext cx="6676413" cy="27901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2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各类网络信息系统产生的数据规模越来越大，大量高价值信息隐藏在其中</a:t>
            </a:r>
            <a:endParaRPr lang="en-US" altLang="zh-CN" sz="20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800100" lvl="1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2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提高数据共享能力，并以此为基础提升数据的发掘利用水平是不可逆转的发展趋势</a:t>
            </a:r>
            <a:endParaRPr lang="en-US" altLang="zh-CN" sz="20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800100" lvl="1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20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数据高度共享、数据有效发掘利用</a:t>
            </a:r>
            <a:r>
              <a:rPr lang="zh-CN" altLang="en-US" sz="2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，与</a:t>
            </a: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数据有效控制、用户隐私保护</a:t>
            </a:r>
            <a:r>
              <a:rPr lang="zh-CN" altLang="en-US" sz="2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等安全需求之间存在明显冲突</a:t>
            </a:r>
            <a:endParaRPr lang="en-US" altLang="zh-CN" sz="20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24890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09597" y="229562"/>
            <a:ext cx="7809835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基于风险的访问控制</a:t>
            </a:r>
            <a:endParaRPr lang="en-US" altLang="zh-CN" sz="2400" b="1" dirty="0">
              <a:solidFill>
                <a:srgbClr val="008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09598" y="1374457"/>
            <a:ext cx="3913535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fontAlgn="auto" hangingPunct="0">
              <a:lnSpc>
                <a:spcPct val="125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基于风险阈值的访问控制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：根据资源内容和访问用户的属性对资源进行风险估计，设定风险阈值，将用户访问行为带来的风险总和限定在阈值内，实现基于风险的访问权限自动调整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4545" y="1264289"/>
            <a:ext cx="4718891" cy="213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336933" y="3544282"/>
            <a:ext cx="8480233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auto" hangingPunct="0">
              <a:lnSpc>
                <a:spcPct val="125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Arial" panose="020B0604020202020204" pitchFamily="34" charset="0"/>
              </a:rPr>
              <a:t>隐私感知的风险自适应访问控制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sym typeface="Arial" panose="020B0604020202020204" pitchFamily="34" charset="0"/>
              </a:rPr>
              <a:t>：采用概率主题模型对用户的正常与异常访问行为进行建模，更准确地度量异常访问所带来的风险</a:t>
            </a:r>
          </a:p>
        </p:txBody>
      </p:sp>
    </p:spTree>
    <p:extLst>
      <p:ext uri="{BB962C8B-B14F-4D97-AF65-F5344CB8AC3E}">
        <p14:creationId xmlns:p14="http://schemas.microsoft.com/office/powerpoint/2010/main" val="34871438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09597" y="229562"/>
            <a:ext cx="7818403" cy="1272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角色可被看作是大量用户共享的一些权限组合。在用户和权限规模较大时，可以采用“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自底向上</a:t>
            </a:r>
            <a:r>
              <a:rPr lang="zh-CN" altLang="en-US" sz="24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”方法来发现角色，进行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角色挖掘</a:t>
            </a:r>
            <a:endParaRPr lang="en-US" altLang="zh-CN" sz="24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6933" y="1623675"/>
            <a:ext cx="8480233" cy="300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当系统的用户基数越大、权限越多时，权限分配的潜在模式就越明显，采用“自底向上”方法进行角色挖掘的效果就越好</a:t>
            </a:r>
            <a:endParaRPr lang="en-US" altLang="zh-CN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  <a:p>
            <a:pPr marL="342900" lvl="0" indent="-342900" algn="just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传统角色挖掘是针对已有的“用户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-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权限”授权信息进行权限的聚类，将聚类结果作为角色，其合理性取决于已有授权信息的正确性</a:t>
            </a:r>
            <a:endParaRPr lang="en-US" altLang="zh-CN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  <a:p>
            <a:pPr marL="342900" lvl="0" indent="-342900" algn="just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近年来，许多研究工作采用了更丰富的数据集进行角色挖掘，主要包括：</a:t>
            </a:r>
            <a:endParaRPr lang="en-US" altLang="zh-CN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  <a:p>
            <a:pPr marL="800100" lvl="1" indent="-342900" algn="just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Arial" panose="020B0604020202020204" pitchFamily="34" charset="0"/>
              <a:buChar char="•"/>
            </a:pPr>
            <a:r>
              <a:rPr lang="zh-CN" altLang="en-US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生成式角色挖掘</a:t>
            </a:r>
            <a:endParaRPr lang="en-US" altLang="zh-CN" sz="1800" b="1" dirty="0">
              <a:solidFill>
                <a:srgbClr val="008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  <a:p>
            <a:pPr marL="800100" lvl="1" indent="-342900" algn="just" hangingPunct="0">
              <a:lnSpc>
                <a:spcPts val="3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Arial" panose="020B0604020202020204" pitchFamily="34" charset="0"/>
              <a:buChar char="•"/>
            </a:pPr>
            <a:r>
              <a:rPr lang="zh-CN" altLang="en-US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非负矩阵分解方法</a:t>
            </a:r>
          </a:p>
        </p:txBody>
      </p:sp>
    </p:spTree>
    <p:extLst>
      <p:ext uri="{BB962C8B-B14F-4D97-AF65-F5344CB8AC3E}">
        <p14:creationId xmlns:p14="http://schemas.microsoft.com/office/powerpoint/2010/main" val="18089512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09597" y="613388"/>
            <a:ext cx="8536948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生成式角色挖掘</a:t>
            </a:r>
            <a:endParaRPr lang="en-US" altLang="zh-CN" sz="2000" b="1" dirty="0">
              <a:solidFill>
                <a:srgbClr val="008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9597" y="1162985"/>
            <a:ext cx="5175173" cy="347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从权限使用情况的历史数据来获得用户的权限使用模式，进而产生角色，不局限于已有权限分配的准确性</a:t>
            </a:r>
          </a:p>
          <a:p>
            <a:pPr marL="342900" lvl="0" indent="-342900" algn="just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基于权限使用日志，将角色挖掘问题映射为文本分析问题。采用主题模型</a:t>
            </a:r>
            <a:r>
              <a:rPr lang="en-US" altLang="zh-CN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LDA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（</a:t>
            </a:r>
            <a:r>
              <a:rPr lang="en-US" altLang="zh-CN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Latent </a:t>
            </a:r>
            <a:r>
              <a:rPr lang="en-US" altLang="zh-CN" sz="1800" b="1" dirty="0" err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Dirichlet</a:t>
            </a:r>
            <a:r>
              <a:rPr lang="en-US" altLang="zh-CN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 Allocation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）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和</a:t>
            </a:r>
            <a:r>
              <a:rPr lang="en-US" altLang="zh-CN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ATM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（</a:t>
            </a:r>
            <a:r>
              <a:rPr lang="en-US" altLang="zh-CN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Author-Topic Model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）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进行生成式角色挖掘，生成角色能够更加准确地反映权限的真实使用情况</a:t>
            </a:r>
          </a:p>
        </p:txBody>
      </p:sp>
      <p:graphicFrame>
        <p:nvGraphicFramePr>
          <p:cNvPr id="5" name="对象 -2147482617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9994884"/>
              </p:ext>
            </p:extLst>
          </p:nvPr>
        </p:nvGraphicFramePr>
        <p:xfrm>
          <a:off x="1916934" y="1046602"/>
          <a:ext cx="6998502" cy="33205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" name="Visio" r:id="rId4" imgW="4370070" imgH="2003425" progId="Visio.Drawing.11">
                  <p:embed/>
                </p:oleObj>
              </mc:Choice>
              <mc:Fallback>
                <p:oleObj name="Visio" r:id="rId4" imgW="4370070" imgH="2003425" progId="Visio.Drawing.11">
                  <p:embed/>
                  <p:pic>
                    <p:nvPicPr>
                      <p:cNvPr id="3" name="对象 -214748261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16934" y="1046602"/>
                        <a:ext cx="6998502" cy="3320566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52993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09597" y="681122"/>
            <a:ext cx="8536948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非负矩阵分解方法</a:t>
            </a:r>
            <a:endParaRPr lang="en-US" altLang="zh-CN" sz="2000" b="1" dirty="0">
              <a:solidFill>
                <a:srgbClr val="008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9597" y="1368633"/>
            <a:ext cx="448641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基于物理域、网络域和信息域的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多域信息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构建实体</a:t>
            </a:r>
            <a:r>
              <a:rPr lang="en-US" altLang="zh-CN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-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关系网络，并将角色挖掘问题映射为网络中的社群发现问题。采用非负矩阵分解方法进行角色挖掘，能够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发现权限之间存在的依赖关系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，避免已有授权信息中存在的错误</a:t>
            </a:r>
            <a:endParaRPr lang="en-US" altLang="zh-CN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052" y="745170"/>
            <a:ext cx="3715837" cy="365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5665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720" y="1307919"/>
            <a:ext cx="2267909" cy="2139881"/>
          </a:xfrm>
          <a:prstGeom prst="rect">
            <a:avLst/>
          </a:prstGeom>
        </p:spPr>
      </p:pic>
      <p:sp>
        <p:nvSpPr>
          <p:cNvPr id="7" name="TextBox 12"/>
          <p:cNvSpPr txBox="1"/>
          <p:nvPr/>
        </p:nvSpPr>
        <p:spPr>
          <a:xfrm>
            <a:off x="987666" y="2009092"/>
            <a:ext cx="201168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eaLnBrk="0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8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现状小结</a:t>
            </a:r>
            <a:endParaRPr lang="en-US" altLang="zh-CN" sz="2800" b="1" noProof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01027" y="1676639"/>
            <a:ext cx="56821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12800" lvl="1" indent="-45720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经典的访问控制模型已不适应大数据环境下的访问控制需求，需要“自底向上”的访问控制模型，相关研究比较初步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09598" y="294443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基于风险分析的访问控制技术</a:t>
            </a:r>
          </a:p>
        </p:txBody>
      </p:sp>
    </p:spTree>
    <p:extLst>
      <p:ext uri="{BB962C8B-B14F-4D97-AF65-F5344CB8AC3E}">
        <p14:creationId xmlns:p14="http://schemas.microsoft.com/office/powerpoint/2010/main" val="37324270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720" y="1307919"/>
            <a:ext cx="2267909" cy="2139881"/>
          </a:xfrm>
          <a:prstGeom prst="rect">
            <a:avLst/>
          </a:prstGeom>
        </p:spPr>
      </p:pic>
      <p:sp>
        <p:nvSpPr>
          <p:cNvPr id="7" name="TextBox 12"/>
          <p:cNvSpPr txBox="1"/>
          <p:nvPr/>
        </p:nvSpPr>
        <p:spPr>
          <a:xfrm>
            <a:off x="958834" y="1983389"/>
            <a:ext cx="201168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eaLnBrk="0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8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研究热点</a:t>
            </a:r>
            <a:endParaRPr lang="en-US" altLang="zh-CN" sz="2800" b="1" noProof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154642" y="1839250"/>
            <a:ext cx="560743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12800" lvl="1" indent="-457200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基于风险分析的访问控制机制</a:t>
            </a:r>
          </a:p>
          <a:p>
            <a:pPr marL="812800" lvl="1" indent="-457200" eaLnBrk="0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noProof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基于机器学习的策略与角色挖掘方法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09598" y="215420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基于风险分析的访问控制技术</a:t>
            </a:r>
          </a:p>
        </p:txBody>
      </p:sp>
    </p:spTree>
    <p:extLst>
      <p:ext uri="{BB962C8B-B14F-4D97-AF65-F5344CB8AC3E}">
        <p14:creationId xmlns:p14="http://schemas.microsoft.com/office/powerpoint/2010/main" val="8123748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3"/>
            <a:ext cx="9144000" cy="514221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744274" y="349606"/>
            <a:ext cx="1209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8661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20754" y="2507442"/>
            <a:ext cx="217368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背景与挑战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55493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89073" y="2507442"/>
            <a:ext cx="21268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现状与热点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6303218" y="2504833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7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737353" y="2507442"/>
            <a:ext cx="154963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成果简介</a:t>
            </a:r>
          </a:p>
        </p:txBody>
      </p:sp>
      <p:cxnSp>
        <p:nvCxnSpPr>
          <p:cNvPr id="47" name="直接连接符 46"/>
          <p:cNvCxnSpPr/>
          <p:nvPr/>
        </p:nvCxnSpPr>
        <p:spPr>
          <a:xfrm>
            <a:off x="873945" y="2605513"/>
            <a:ext cx="0" cy="313957"/>
          </a:xfrm>
          <a:prstGeom prst="line">
            <a:avLst/>
          </a:prstGeom>
          <a:ln w="1270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050559" y="451755"/>
            <a:ext cx="18421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Contents</a:t>
            </a:r>
            <a:endParaRPr lang="zh-CN" altLang="en-US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945010" y="2596684"/>
            <a:ext cx="2748280" cy="313957"/>
            <a:chOff x="4033705" y="2060763"/>
            <a:chExt cx="2748280" cy="1201819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4033705" y="2060763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6781985" y="2060763"/>
              <a:ext cx="0" cy="120181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itle 1"/>
          <p:cNvSpPr txBox="1">
            <a:spLocks/>
          </p:cNvSpPr>
          <p:nvPr/>
        </p:nvSpPr>
        <p:spPr>
          <a:xfrm>
            <a:off x="491210" y="1364664"/>
            <a:ext cx="4218432" cy="698341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4000" kern="1200" spc="-151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 hangingPunct="0">
              <a:lnSpc>
                <a:spcPct val="12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大数据环境下隐私保护与风险管控技术</a:t>
            </a:r>
            <a:endParaRPr lang="zh-CN" altLang="en-US" sz="2000" noProof="1"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20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23"/>
          <p:cNvSpPr txBox="1"/>
          <p:nvPr/>
        </p:nvSpPr>
        <p:spPr>
          <a:xfrm>
            <a:off x="5157154" y="3356270"/>
            <a:ext cx="3461709" cy="112152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800100" lvl="1" indent="-342900" algn="just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提出一种针对用户时空位置轨迹的去匿名攻击方法</a:t>
            </a:r>
            <a:r>
              <a:rPr lang="en-US" altLang="zh-CN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[ICICS2017]</a:t>
            </a:r>
            <a:endParaRPr lang="zh-CN" altLang="en-US" sz="1800" b="1" dirty="0">
              <a:solidFill>
                <a:srgbClr val="008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3" name="TextBox 24"/>
          <p:cNvSpPr txBox="1"/>
          <p:nvPr/>
        </p:nvSpPr>
        <p:spPr>
          <a:xfrm>
            <a:off x="5567752" y="2936968"/>
            <a:ext cx="2480881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  <a:defRPr/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去匿名攻击</a:t>
            </a:r>
          </a:p>
        </p:txBody>
      </p:sp>
      <p:sp>
        <p:nvSpPr>
          <p:cNvPr id="14" name="TextBox 23"/>
          <p:cNvSpPr txBox="1"/>
          <p:nvPr/>
        </p:nvSpPr>
        <p:spPr>
          <a:xfrm>
            <a:off x="-221809" y="2376658"/>
            <a:ext cx="4342118" cy="225292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800100" lvl="1" indent="-342900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sym typeface="+mn-ea"/>
              </a:rPr>
              <a:t>提出一种安全计算环境</a:t>
            </a:r>
            <a:endParaRPr lang="en-US" altLang="zh-CN" sz="1800" b="1" dirty="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457200" lvl="1">
              <a:lnSpc>
                <a:spcPct val="130000"/>
              </a:lnSpc>
              <a:buClr>
                <a:srgbClr val="FF0000"/>
              </a:buClr>
              <a:buSzPct val="80000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sym typeface="+mn-ea"/>
              </a:rPr>
              <a:t>   构建方法</a:t>
            </a:r>
            <a:r>
              <a:rPr lang="en-US" altLang="zh-CN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[CCS2019]</a:t>
            </a:r>
            <a:endParaRPr lang="zh-CN" altLang="en-US" sz="1800" b="1" dirty="0">
              <a:solidFill>
                <a:srgbClr val="0080FF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800100" lvl="1" indent="-342900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</a:rPr>
              <a:t>提出一种个性化的本地</a:t>
            </a:r>
            <a:endParaRPr lang="en-US" altLang="zh-CN" sz="1800" b="1" dirty="0">
              <a:latin typeface="黑体" panose="02010609060101010101" charset="-122"/>
              <a:ea typeface="黑体" panose="02010609060101010101" charset="-122"/>
            </a:endParaRPr>
          </a:p>
          <a:p>
            <a:pPr marL="457200" lvl="1">
              <a:lnSpc>
                <a:spcPct val="130000"/>
              </a:lnSpc>
              <a:buClr>
                <a:srgbClr val="FF0000"/>
              </a:buClr>
              <a:buSzPct val="80000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</a:rPr>
              <a:t>   差分隐私框架</a:t>
            </a:r>
            <a:r>
              <a:rPr lang="en-US" altLang="zh-CN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</a:rPr>
              <a:t>[DASFAA2019]</a:t>
            </a:r>
          </a:p>
          <a:p>
            <a:pPr marL="800100" lvl="1" indent="-342900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提出一种基于混合带的用户轨迹隐私保护方法</a:t>
            </a:r>
            <a:r>
              <a:rPr lang="en-US" altLang="zh-CN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[TrustCom2018]</a:t>
            </a:r>
            <a:endParaRPr lang="zh-CN" altLang="en-US" sz="1800" b="1" dirty="0">
              <a:solidFill>
                <a:srgbClr val="008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5" name="TextBox 24"/>
          <p:cNvSpPr txBox="1"/>
          <p:nvPr/>
        </p:nvSpPr>
        <p:spPr>
          <a:xfrm>
            <a:off x="262552" y="1985809"/>
            <a:ext cx="3080654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  <a:defRPr/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敏感信息保护</a:t>
            </a:r>
          </a:p>
        </p:txBody>
      </p:sp>
      <p:sp>
        <p:nvSpPr>
          <p:cNvPr id="16" name="TextBox 23"/>
          <p:cNvSpPr txBox="1"/>
          <p:nvPr/>
        </p:nvSpPr>
        <p:spPr>
          <a:xfrm>
            <a:off x="5112395" y="927711"/>
            <a:ext cx="3840646" cy="189282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800100" lvl="1" indent="-342900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提出一种安全高效的多维区间检索方法</a:t>
            </a:r>
            <a:r>
              <a:rPr lang="en-US" altLang="zh-CN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[DASFAA2017]</a:t>
            </a:r>
            <a:endParaRPr lang="zh-CN" altLang="en-US" sz="1800" b="1" dirty="0">
              <a:solidFill>
                <a:srgbClr val="008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提出一种高效的多关键字密文检索方法</a:t>
            </a:r>
            <a:r>
              <a:rPr lang="en-US" altLang="zh-CN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[WISE2016]</a:t>
            </a:r>
            <a:endParaRPr lang="zh-CN" altLang="en-US" sz="1800" b="1" dirty="0">
              <a:solidFill>
                <a:srgbClr val="008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endParaRPr lang="zh-CN" altLang="en-US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7" name="TextBox 24"/>
          <p:cNvSpPr txBox="1"/>
          <p:nvPr/>
        </p:nvSpPr>
        <p:spPr>
          <a:xfrm>
            <a:off x="5555068" y="569419"/>
            <a:ext cx="2480881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  <a:defRPr/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密文检索</a:t>
            </a:r>
          </a:p>
        </p:txBody>
      </p:sp>
      <p:sp>
        <p:nvSpPr>
          <p:cNvPr id="18" name="TextBox 23"/>
          <p:cNvSpPr txBox="1"/>
          <p:nvPr/>
        </p:nvSpPr>
        <p:spPr>
          <a:xfrm>
            <a:off x="-200121" y="973539"/>
            <a:ext cx="4140487" cy="76142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800100" lvl="1" indent="-342900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提出一种基于主题模型的风险自适应访问控制方法</a:t>
            </a:r>
            <a:r>
              <a:rPr lang="en-US" altLang="zh-CN" sz="1800" b="1" dirty="0">
                <a:solidFill>
                  <a:srgbClr val="0080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[SACMAT2018]</a:t>
            </a:r>
            <a:endParaRPr lang="zh-CN" altLang="en-US" sz="1800" b="1" dirty="0">
              <a:solidFill>
                <a:srgbClr val="0080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9" name="TextBox 24"/>
          <p:cNvSpPr txBox="1"/>
          <p:nvPr/>
        </p:nvSpPr>
        <p:spPr>
          <a:xfrm>
            <a:off x="250712" y="569419"/>
            <a:ext cx="3049840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  <a:defRPr/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大数据访问控制</a:t>
            </a: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5616" y="1506223"/>
            <a:ext cx="2267909" cy="2139881"/>
          </a:xfrm>
          <a:prstGeom prst="rect">
            <a:avLst/>
          </a:prstGeom>
        </p:spPr>
      </p:pic>
      <p:sp>
        <p:nvSpPr>
          <p:cNvPr id="21" name="TextBox 12"/>
          <p:cNvSpPr txBox="1"/>
          <p:nvPr/>
        </p:nvSpPr>
        <p:spPr>
          <a:xfrm>
            <a:off x="3503730" y="2181693"/>
            <a:ext cx="201168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eaLnBrk="0" fontAlgn="base" hangingPunct="0">
              <a:lnSpc>
                <a:spcPct val="150000"/>
              </a:lnSpc>
              <a:spcBef>
                <a:spcPct val="20000"/>
              </a:spcBef>
              <a:buClr>
                <a:srgbClr val="FF0000"/>
              </a:buClr>
              <a:buSzPct val="80000"/>
            </a:pPr>
            <a:r>
              <a:rPr lang="zh-CN" altLang="en-US" sz="2800" b="1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成果简介</a:t>
            </a:r>
            <a:endParaRPr lang="en-US" altLang="zh-CN" sz="2800" b="1" noProof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280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184059" y="2195306"/>
            <a:ext cx="2142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7381301" y="2656971"/>
            <a:ext cx="1186420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pic>
        <p:nvPicPr>
          <p:cNvPr id="9" name="Picture 2" descr="http://www.tup.tsinghua.edu.cn/upload/bigbookimg/077488-0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75" b="98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38" y="1083586"/>
            <a:ext cx="3039093" cy="325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/>
          <p:cNvCxnSpPr/>
          <p:nvPr/>
        </p:nvCxnSpPr>
        <p:spPr>
          <a:xfrm>
            <a:off x="3787967" y="2656971"/>
            <a:ext cx="1186420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65224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184059" y="2195306"/>
            <a:ext cx="2142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7381301" y="2656971"/>
            <a:ext cx="1186420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pic>
        <p:nvPicPr>
          <p:cNvPr id="9" name="Picture 2" descr="http://www.tup.tsinghua.edu.cn/upload/bigbookimg/077488-0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75" b="98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38" y="1083586"/>
            <a:ext cx="3039093" cy="325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/>
          <p:cNvCxnSpPr/>
          <p:nvPr/>
        </p:nvCxnSpPr>
        <p:spPr>
          <a:xfrm>
            <a:off x="3787967" y="2656971"/>
            <a:ext cx="1186420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337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09598" y="297960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大数据访问模式与安全挑战</a:t>
            </a:r>
          </a:p>
        </p:txBody>
      </p:sp>
      <p:sp>
        <p:nvSpPr>
          <p:cNvPr id="6" name="矩形 5"/>
          <p:cNvSpPr/>
          <p:nvPr/>
        </p:nvSpPr>
        <p:spPr>
          <a:xfrm>
            <a:off x="2735458" y="1777389"/>
            <a:ext cx="596231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1" indent="-4572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2000" b="1" kern="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Garamond" panose="02020404030301010803" pitchFamily="18" charset="0"/>
              </a:rPr>
              <a:t>在大数据离线发布模式下，数据愈来愈</a:t>
            </a:r>
            <a:r>
              <a:rPr lang="zh-CN" altLang="en-US" sz="2000" b="1" kern="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Garamond" panose="02020404030301010803" pitchFamily="18" charset="0"/>
              </a:rPr>
              <a:t>开放</a:t>
            </a:r>
            <a:r>
              <a:rPr lang="zh-CN" altLang="en-US" sz="2000" b="1" kern="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Garamond" panose="02020404030301010803" pitchFamily="18" charset="0"/>
              </a:rPr>
              <a:t>，如何实现个人</a:t>
            </a:r>
            <a:r>
              <a:rPr lang="zh-CN" altLang="en-US" sz="2000" b="1" kern="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Garamond" panose="02020404030301010803" pitchFamily="18" charset="0"/>
              </a:rPr>
              <a:t>隐私保护</a:t>
            </a:r>
            <a:endParaRPr lang="zh-CN" altLang="en-US" sz="2000" b="1" kern="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Garamond" panose="02020404030301010803" pitchFamily="18" charset="0"/>
            </a:endParaRPr>
          </a:p>
          <a:p>
            <a:pPr marL="457200" lvl="1" indent="-457200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2000" b="1" kern="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Garamond" panose="02020404030301010803" pitchFamily="18" charset="0"/>
              </a:rPr>
              <a:t>在大数据在线查询模式下，数据愈来愈</a:t>
            </a:r>
            <a:r>
              <a:rPr lang="zh-CN" altLang="en-US" sz="2000" b="1" kern="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Garamond" panose="02020404030301010803" pitchFamily="18" charset="0"/>
              </a:rPr>
              <a:t>集中</a:t>
            </a:r>
            <a:r>
              <a:rPr lang="zh-CN" altLang="en-US" sz="2000" b="1" kern="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Garamond" panose="02020404030301010803" pitchFamily="18" charset="0"/>
              </a:rPr>
              <a:t>，如何实现大数据使用及服务的</a:t>
            </a:r>
            <a:r>
              <a:rPr lang="zh-CN" altLang="en-US" sz="2000" b="1" kern="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Garamond" panose="02020404030301010803" pitchFamily="18" charset="0"/>
              </a:rPr>
              <a:t>有效管控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68" y="1557855"/>
            <a:ext cx="2145427" cy="2519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2428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184059" y="2195306"/>
            <a:ext cx="2142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7381301" y="2656971"/>
            <a:ext cx="1186420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pic>
        <p:nvPicPr>
          <p:cNvPr id="9" name="Picture 2" descr="http://www.tup.tsinghua.edu.cn/upload/bigbookimg/077488-0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75" b="98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38" y="1083586"/>
            <a:ext cx="3039093" cy="325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/>
          <p:cNvCxnSpPr/>
          <p:nvPr/>
        </p:nvCxnSpPr>
        <p:spPr>
          <a:xfrm>
            <a:off x="3787967" y="2656971"/>
            <a:ext cx="1186420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2037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184059" y="2195306"/>
            <a:ext cx="2142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7381301" y="2656971"/>
            <a:ext cx="1186420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pic>
        <p:nvPicPr>
          <p:cNvPr id="9" name="Picture 2" descr="http://www.tup.tsinghua.edu.cn/upload/bigbookimg/077488-0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75" b="98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38" y="1083586"/>
            <a:ext cx="3039093" cy="325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/>
          <p:cNvCxnSpPr/>
          <p:nvPr/>
        </p:nvCxnSpPr>
        <p:spPr>
          <a:xfrm>
            <a:off x="3787967" y="2656971"/>
            <a:ext cx="1186420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6215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184059" y="2195306"/>
            <a:ext cx="2142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7381301" y="2656971"/>
            <a:ext cx="1186420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pic>
        <p:nvPicPr>
          <p:cNvPr id="9" name="Picture 2" descr="http://www.tup.tsinghua.edu.cn/upload/bigbookimg/077488-0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75" b="98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38" y="1083586"/>
            <a:ext cx="3039093" cy="325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/>
          <p:cNvCxnSpPr/>
          <p:nvPr/>
        </p:nvCxnSpPr>
        <p:spPr>
          <a:xfrm>
            <a:off x="3787967" y="2656971"/>
            <a:ext cx="1186420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7250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09598" y="204131"/>
            <a:ext cx="7809834" cy="973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6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造成用户隐私信息泛滥的原因很多，涉及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用户、黑客与犯罪分子、服务提供商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等多方面因素</a:t>
            </a:r>
          </a:p>
        </p:txBody>
      </p:sp>
      <p:sp>
        <p:nvSpPr>
          <p:cNvPr id="6" name="矩形 5"/>
          <p:cNvSpPr/>
          <p:nvPr/>
        </p:nvSpPr>
        <p:spPr>
          <a:xfrm>
            <a:off x="1" y="1865524"/>
            <a:ext cx="8644568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23900" lvl="1" indent="-368300" algn="just" fontAlgn="base">
              <a:lnSpc>
                <a:spcPts val="3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用户</a:t>
            </a:r>
            <a:r>
              <a:rPr lang="zh-CN" altLang="en-US" sz="2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过度披露个人隐私信息，不利于个人实现网络空间中的身份匿名  </a:t>
            </a:r>
            <a:endParaRPr lang="zh-CN" altLang="en-US" sz="2000" b="1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723900" lvl="1" indent="-368300" algn="just" fontAlgn="base">
              <a:lnSpc>
                <a:spcPts val="3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黑客与犯罪分子</a:t>
            </a:r>
            <a:r>
              <a:rPr lang="zh-CN" altLang="en-US" sz="2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知识挖掘与分析能力不断提升，因此，对用户行为与属性进行预测的准确率也在不断提高</a:t>
            </a:r>
            <a:endParaRPr lang="zh-CN" altLang="en-US" sz="2000" b="1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723900" lvl="1" indent="-368300" algn="just" fontAlgn="base">
              <a:lnSpc>
                <a:spcPts val="3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服务提供商</a:t>
            </a:r>
            <a:r>
              <a:rPr lang="zh-CN" altLang="en-US" sz="2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未能安全、有效管理用户隐私信息，导致用户信息被盗取、倒卖或流失</a:t>
            </a:r>
            <a:endParaRPr lang="zh-CN" altLang="en-US" sz="2000" b="1" noProof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95589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09598" y="204131"/>
            <a:ext cx="7809834" cy="973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6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上述问题的根治离不开配套法规、政策的支持与严格的管理手段，但更需要有可信赖的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技术手段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09598" y="1279092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当前，隐私保护主要面临三个方面的技术挑战</a:t>
            </a:r>
          </a:p>
        </p:txBody>
      </p:sp>
      <p:cxnSp>
        <p:nvCxnSpPr>
          <p:cNvPr id="7" name="Straight Connector 11"/>
          <p:cNvCxnSpPr/>
          <p:nvPr/>
        </p:nvCxnSpPr>
        <p:spPr>
          <a:xfrm>
            <a:off x="1398770" y="2606131"/>
            <a:ext cx="6403098" cy="0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4"/>
          <p:cNvSpPr txBox="1"/>
          <p:nvPr/>
        </p:nvSpPr>
        <p:spPr>
          <a:xfrm>
            <a:off x="102805" y="2891113"/>
            <a:ext cx="2322752" cy="943528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挑战</a:t>
            </a:r>
            <a:r>
              <a:rPr lang="en-US" altLang="zh-CN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</a:p>
          <a:p>
            <a:pPr algn="ctr">
              <a:lnSpc>
                <a:spcPct val="150000"/>
              </a:lnSpc>
            </a:pPr>
            <a:r>
              <a:rPr lang="zh-CN" altLang="en-US" sz="2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用户身份匿名保护难</a:t>
            </a:r>
            <a:endParaRPr lang="en-US" sz="2000" dirty="0">
              <a:solidFill>
                <a:schemeClr val="tx1">
                  <a:alpha val="70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9" name="Group 12"/>
          <p:cNvGrpSpPr/>
          <p:nvPr/>
        </p:nvGrpSpPr>
        <p:grpSpPr>
          <a:xfrm>
            <a:off x="1047781" y="2385365"/>
            <a:ext cx="416560" cy="416560"/>
            <a:chOff x="5108410" y="1700592"/>
            <a:chExt cx="416560" cy="416560"/>
          </a:xfrm>
        </p:grpSpPr>
        <p:sp>
          <p:nvSpPr>
            <p:cNvPr id="11" name="Oval 13"/>
            <p:cNvSpPr/>
            <p:nvPr/>
          </p:nvSpPr>
          <p:spPr>
            <a:xfrm>
              <a:off x="5108410" y="1700592"/>
              <a:ext cx="416560" cy="416560"/>
            </a:xfrm>
            <a:prstGeom prst="ellipse">
              <a:avLst/>
            </a:prstGeom>
            <a:ln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12" name="Shape 3612"/>
            <p:cNvSpPr/>
            <p:nvPr/>
          </p:nvSpPr>
          <p:spPr>
            <a:xfrm>
              <a:off x="5213922" y="1846848"/>
              <a:ext cx="203466" cy="138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  <p:grpSp>
        <p:nvGrpSpPr>
          <p:cNvPr id="13" name="Group 15"/>
          <p:cNvGrpSpPr/>
          <p:nvPr/>
        </p:nvGrpSpPr>
        <p:grpSpPr>
          <a:xfrm>
            <a:off x="4343423" y="2392704"/>
            <a:ext cx="416560" cy="416560"/>
            <a:chOff x="5108410" y="1700592"/>
            <a:chExt cx="416560" cy="416560"/>
          </a:xfrm>
        </p:grpSpPr>
        <p:sp>
          <p:nvSpPr>
            <p:cNvPr id="14" name="Oval 16"/>
            <p:cNvSpPr/>
            <p:nvPr/>
          </p:nvSpPr>
          <p:spPr>
            <a:xfrm>
              <a:off x="5108410" y="1700592"/>
              <a:ext cx="416560" cy="416560"/>
            </a:xfrm>
            <a:prstGeom prst="ellipse">
              <a:avLst/>
            </a:prstGeom>
            <a:ln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15" name="Shape 3612"/>
            <p:cNvSpPr/>
            <p:nvPr/>
          </p:nvSpPr>
          <p:spPr>
            <a:xfrm>
              <a:off x="5213922" y="1846848"/>
              <a:ext cx="203466" cy="138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  <p:grpSp>
        <p:nvGrpSpPr>
          <p:cNvPr id="16" name="Group 18"/>
          <p:cNvGrpSpPr/>
          <p:nvPr/>
        </p:nvGrpSpPr>
        <p:grpSpPr>
          <a:xfrm>
            <a:off x="7594623" y="2400043"/>
            <a:ext cx="416560" cy="416560"/>
            <a:chOff x="5108410" y="1700592"/>
            <a:chExt cx="416560" cy="416560"/>
          </a:xfrm>
        </p:grpSpPr>
        <p:sp>
          <p:nvSpPr>
            <p:cNvPr id="17" name="Oval 19"/>
            <p:cNvSpPr/>
            <p:nvPr/>
          </p:nvSpPr>
          <p:spPr>
            <a:xfrm>
              <a:off x="5108410" y="1700592"/>
              <a:ext cx="416560" cy="416560"/>
            </a:xfrm>
            <a:prstGeom prst="ellipse">
              <a:avLst/>
            </a:prstGeom>
            <a:ln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18" name="Shape 3612"/>
            <p:cNvSpPr/>
            <p:nvPr/>
          </p:nvSpPr>
          <p:spPr>
            <a:xfrm>
              <a:off x="5213922" y="1846848"/>
              <a:ext cx="203466" cy="138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  <p:sp>
        <p:nvSpPr>
          <p:cNvPr id="19" name="TextBox 4"/>
          <p:cNvSpPr txBox="1"/>
          <p:nvPr/>
        </p:nvSpPr>
        <p:spPr>
          <a:xfrm>
            <a:off x="3647375" y="2883774"/>
            <a:ext cx="1806585" cy="943528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挑战</a:t>
            </a:r>
            <a:r>
              <a:rPr lang="en-US" altLang="zh-CN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</a:p>
          <a:p>
            <a:pPr algn="ctr">
              <a:lnSpc>
                <a:spcPct val="150000"/>
              </a:lnSpc>
            </a:pPr>
            <a:r>
              <a:rPr lang="zh-CN" altLang="en-US" sz="2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敏感信息</a:t>
            </a:r>
            <a:r>
              <a:rPr lang="zh-CN" altLang="en-US" sz="2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保护难</a:t>
            </a:r>
            <a:endParaRPr lang="en-US" sz="2000" dirty="0">
              <a:solidFill>
                <a:schemeClr val="tx1">
                  <a:alpha val="70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0" name="TextBox 4"/>
          <p:cNvSpPr txBox="1"/>
          <p:nvPr/>
        </p:nvSpPr>
        <p:spPr>
          <a:xfrm>
            <a:off x="6675778" y="2883773"/>
            <a:ext cx="2322752" cy="943528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挑战</a:t>
            </a:r>
            <a:r>
              <a:rPr lang="en-US" altLang="zh-CN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</a:p>
          <a:p>
            <a:pPr algn="ctr">
              <a:lnSpc>
                <a:spcPct val="150000"/>
              </a:lnSpc>
            </a:pPr>
            <a:r>
              <a:rPr lang="zh-CN" altLang="en-US" sz="2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隐私信息安全管控难</a:t>
            </a:r>
            <a:endParaRPr lang="en-US" sz="2000" dirty="0">
              <a:solidFill>
                <a:schemeClr val="tx1">
                  <a:alpha val="70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6421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09598" y="260576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挑战</a:t>
            </a:r>
            <a:r>
              <a:rPr lang="en-US" altLang="zh-CN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：用户身份匿名保护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309597" y="997214"/>
            <a:ext cx="7809835" cy="87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2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问题：</a:t>
            </a: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用户身份重识别攻击以及行为模式挖掘技术的发展，导致用户身份匿名保护更加困难</a:t>
            </a:r>
          </a:p>
        </p:txBody>
      </p:sp>
      <p:sp>
        <p:nvSpPr>
          <p:cNvPr id="22" name="TextBox 10"/>
          <p:cNvSpPr txBox="1"/>
          <p:nvPr/>
        </p:nvSpPr>
        <p:spPr>
          <a:xfrm>
            <a:off x="77126" y="2147252"/>
            <a:ext cx="8732968" cy="23267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23900" lvl="1" indent="-368300" algn="just">
              <a:lnSpc>
                <a:spcPct val="14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大数据场景下，用户数据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来源与形式多样化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，攻击者可通过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链接多个数据源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发起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身份重识别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攻击，识别用户真实身份</a:t>
            </a:r>
          </a:p>
          <a:p>
            <a:pPr marL="723900" lvl="1" indent="-368300" algn="just">
              <a:lnSpc>
                <a:spcPct val="14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由于用户日常活动具有较强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规律性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，攻击者可通过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用户轨迹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、行为分析等逆向分析出匿名用户真实身份</a:t>
            </a:r>
          </a:p>
          <a:p>
            <a:pPr marL="723900" lvl="1" indent="-368300" algn="just">
              <a:lnSpc>
                <a:spcPct val="14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随着概率图模型及深度学习模型的广泛应用，攻击者不仅可以挖掘用户外在特征模式，还可以发现其更稳定的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潜在模式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，从而提升</a:t>
            </a: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Arial" panose="020B0604020202020204" pitchFamily="34" charset="0"/>
              </a:rPr>
              <a:t>匿名用户的识别准确率</a:t>
            </a:r>
            <a:endParaRPr lang="zh-CN" altLang="en-US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5988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09598" y="260576"/>
            <a:ext cx="780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挑战</a:t>
            </a:r>
            <a:r>
              <a:rPr lang="en-US" altLang="zh-CN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：敏感信息保护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09597" y="895613"/>
            <a:ext cx="7809835" cy="87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2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问题：</a:t>
            </a: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基于数据挖掘与深度学习等人工智能方法，</a:t>
            </a: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用户</a:t>
            </a:r>
            <a:r>
              <a:rPr lang="zh-CN" altLang="en-US" sz="20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Arial" panose="020B0604020202020204" pitchFamily="34" charset="0"/>
              </a:rPr>
              <a:t>敏感信息易被推测</a:t>
            </a:r>
            <a:endParaRPr lang="zh-CN" altLang="en-US" sz="20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仿宋_GB2312" panose="02010609030101010101" pitchFamily="49" charset="-122"/>
            </a:endParaRPr>
          </a:p>
        </p:txBody>
      </p:sp>
      <p:sp>
        <p:nvSpPr>
          <p:cNvPr id="4" name="TextBox 10"/>
          <p:cNvSpPr txBox="1"/>
          <p:nvPr/>
        </p:nvSpPr>
        <p:spPr>
          <a:xfrm>
            <a:off x="73152" y="2093206"/>
            <a:ext cx="8751358" cy="23083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23900" lvl="1" indent="-368300" algn="just">
              <a:lnSpc>
                <a:spcPts val="3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可以通过共同好友、弱连接等发现用户之间隐藏的社交联系，发现用户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社交关系隐私</a:t>
            </a:r>
            <a:endParaRPr lang="zh-CN" altLang="en-US" sz="1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仿宋_GB2312" panose="02010609030101010101" pitchFamily="49" charset="-122"/>
            </a:endParaRPr>
          </a:p>
          <a:p>
            <a:pPr marL="723900" lvl="1" indent="-368300" algn="just">
              <a:lnSpc>
                <a:spcPts val="3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可以通过用以往轨迹分析预测目的地，用户隐藏的敏感位置；也可以根据其社交关系推测其可能出现的位置，透露用户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位置隐私</a:t>
            </a:r>
          </a:p>
          <a:p>
            <a:pPr marL="723900" lvl="1" indent="-368300" algn="just">
              <a:lnSpc>
                <a:spcPts val="3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ü"/>
            </a:pPr>
            <a:r>
              <a:rPr lang="zh-CN" altLang="en-US" sz="1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可以通过社交网络中的群组发现识别出用户的宗教、疾病等敏感属性，发现用户</a:t>
            </a:r>
            <a:r>
              <a:rPr lang="zh-CN" altLang="en-US" sz="1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仿宋_GB2312" panose="02010609030101010101" pitchFamily="49" charset="-122"/>
              </a:rPr>
              <a:t>属性隐私</a:t>
            </a:r>
          </a:p>
        </p:txBody>
      </p:sp>
    </p:spTree>
    <p:extLst>
      <p:ext uri="{BB962C8B-B14F-4D97-AF65-F5344CB8AC3E}">
        <p14:creationId xmlns:p14="http://schemas.microsoft.com/office/powerpoint/2010/main" val="69261045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911004676"/>
  <p:tag name="KSO_WM_UNIT_PLACING_PICTURE_USER_VIEWPORT" val="{&quot;height&quot;:5934.2173228346455,&quot;width&quot;:5272.8551181102357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1298030396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1033</TotalTime>
  <Words>3176</Words>
  <Application>Microsoft Office PowerPoint</Application>
  <PresentationFormat>全屏显示(16:9)</PresentationFormat>
  <Paragraphs>222</Paragraphs>
  <Slides>52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62" baseType="lpstr">
      <vt:lpstr>黑体</vt:lpstr>
      <vt:lpstr>微软雅黑</vt:lpstr>
      <vt:lpstr>微软雅黑</vt:lpstr>
      <vt:lpstr>微软雅黑 Light</vt:lpstr>
      <vt:lpstr>Arial</vt:lpstr>
      <vt:lpstr>Calibri</vt:lpstr>
      <vt:lpstr>Calibri Light</vt:lpstr>
      <vt:lpstr>Wingdings</vt:lpstr>
      <vt:lpstr>Office 主题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maohuawang@creditease.cn</dc:creator>
  <cp:lastModifiedBy>Swan Vivian</cp:lastModifiedBy>
  <cp:revision>92</cp:revision>
  <dcterms:created xsi:type="dcterms:W3CDTF">2020-04-08T06:13:25Z</dcterms:created>
  <dcterms:modified xsi:type="dcterms:W3CDTF">2020-06-16T03:53:02Z</dcterms:modified>
</cp:coreProperties>
</file>

<file path=docProps/thumbnail.jpeg>
</file>